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8" r:id="rId3"/>
    <p:sldId id="273" r:id="rId4"/>
    <p:sldId id="275" r:id="rId5"/>
    <p:sldId id="276" r:id="rId6"/>
    <p:sldId id="277" r:id="rId7"/>
    <p:sldId id="263" r:id="rId8"/>
    <p:sldId id="279" r:id="rId9"/>
    <p:sldId id="293" r:id="rId10"/>
    <p:sldId id="281" r:id="rId11"/>
    <p:sldId id="283" r:id="rId12"/>
    <p:sldId id="267" r:id="rId13"/>
    <p:sldId id="286" r:id="rId14"/>
    <p:sldId id="287" r:id="rId15"/>
    <p:sldId id="285" r:id="rId16"/>
    <p:sldId id="288" r:id="rId17"/>
    <p:sldId id="284" r:id="rId18"/>
    <p:sldId id="297" r:id="rId19"/>
    <p:sldId id="290" r:id="rId20"/>
    <p:sldId id="271" r:id="rId21"/>
    <p:sldId id="296" r:id="rId22"/>
    <p:sldId id="295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0;&#1089;&#1090;&#1088;&#1072;&#1093;&#1072;&#1085;&#1094;&#1077;&#1074;&#1072;\!&#1076;&#1080;&#1089;&#1089;&#1077;&#1088;&#1090;&#1072;&#1094;&#1080;&#1103;\&#1075;&#1083;&#1072;&#1074;&#1072;%203\&#1076;&#1083;&#1103;%20&#1087;&#1088;&#1086;&#1075;&#1085;&#1086;&#1079;&#1072;\&#1087;&#1088;&#1086;&#1075;&#1085;&#1086;&#1079;%20&#1086;&#1087;&#1083;&#1072;&#1090;&#1099;%20&#1080;&#1079;%20&#1042;&#1086;&#1088;&#1086;&#1073;&#1100;&#1077;&#1074;&#1086;&#1081;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коэффициентов цен на пшеницу продовольственную 3 класса                                                          за период 2010-2012 годы</c:v>
                </c:pt>
              </c:strCache>
            </c:strRef>
          </c:tx>
          <c:cat>
            <c:strRef>
              <c:f>Лист1!$A$17:$A$28</c:f>
              <c:strCache>
                <c:ptCount val="12"/>
                <c:pt idx="0">
                  <c:v>Июль</c:v>
                </c:pt>
                <c:pt idx="1">
                  <c:v>Август 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</c:strCache>
            </c:strRef>
          </c:cat>
          <c:val>
            <c:numRef>
              <c:f>Лист1!$B$17:$B$28</c:f>
              <c:numCache>
                <c:formatCode>General</c:formatCode>
                <c:ptCount val="12"/>
                <c:pt idx="0">
                  <c:v>0.8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1.1000000000000001</c:v>
                </c:pt>
                <c:pt idx="5">
                  <c:v>1</c:v>
                </c:pt>
                <c:pt idx="6">
                  <c:v>0.9</c:v>
                </c:pt>
                <c:pt idx="7">
                  <c:v>0.9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011392"/>
        <c:axId val="222012928"/>
      </c:lineChart>
      <c:catAx>
        <c:axId val="22201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012928"/>
        <c:crosses val="autoZero"/>
        <c:auto val="1"/>
        <c:lblAlgn val="ctr"/>
        <c:lblOffset val="100"/>
        <c:noMultiLvlLbl val="0"/>
      </c:catAx>
      <c:valAx>
        <c:axId val="22201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011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878038444005129E-2"/>
          <c:y val="2.9325564186236563E-2"/>
          <c:w val="0.93947967040141489"/>
          <c:h val="0.64935177840952396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Лист2!$A$30</c:f>
              <c:strCache>
                <c:ptCount val="1"/>
                <c:pt idx="0">
                  <c:v>Фактические значения экспорта в  Китай</c:v>
                </c:pt>
              </c:strCache>
            </c:strRef>
          </c:tx>
          <c:spPr>
            <a:ln>
              <a:solidFill>
                <a:srgbClr val="099123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9020444131863615E-3"/>
                  <c:y val="-2.79720279720280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Лист2!$B$29:$L$29</c:f>
              <c:strCache>
                <c:ptCount val="11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  <c:pt idx="3">
                  <c:v>2012 г</c:v>
                </c:pt>
                <c:pt idx="4">
                  <c:v>2013 г</c:v>
                </c:pt>
                <c:pt idx="5">
                  <c:v>2014 г</c:v>
                </c:pt>
                <c:pt idx="6">
                  <c:v>2015 г</c:v>
                </c:pt>
                <c:pt idx="7">
                  <c:v>2016 г</c:v>
                </c:pt>
                <c:pt idx="8">
                  <c:v>2017 г</c:v>
                </c:pt>
                <c:pt idx="9">
                  <c:v>2018 г</c:v>
                </c:pt>
                <c:pt idx="10">
                  <c:v>2019 г</c:v>
                </c:pt>
              </c:strCache>
            </c:strRef>
          </c:cat>
          <c:val>
            <c:numRef>
              <c:f>Лист2!$B$30:$L$30</c:f>
              <c:numCache>
                <c:formatCode>General</c:formatCode>
                <c:ptCount val="11"/>
                <c:pt idx="0">
                  <c:v>14.1</c:v>
                </c:pt>
                <c:pt idx="1">
                  <c:v>20.7</c:v>
                </c:pt>
                <c:pt idx="2" formatCode="#,##0.00">
                  <c:v>15.6</c:v>
                </c:pt>
                <c:pt idx="3" formatCode="#,##0.00">
                  <c:v>20.2</c:v>
                </c:pt>
                <c:pt idx="4" formatCode="#,##0.00">
                  <c:v>52</c:v>
                </c:pt>
                <c:pt idx="5" formatCode="#,##0.00">
                  <c:v>63</c:v>
                </c:pt>
                <c:pt idx="6" formatCode="#,##0.00">
                  <c:v>34.1</c:v>
                </c:pt>
                <c:pt idx="7">
                  <c:v>68.400000000000006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Лист2!$A$31</c:f>
              <c:strCache>
                <c:ptCount val="1"/>
                <c:pt idx="0">
                  <c:v>Фактические значения импорта из Китая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9020444131863615E-3"/>
                  <c:y val="3.108003108003111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040888263727018E-3"/>
                  <c:y val="1.86480186480187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061332395590518E-3"/>
                  <c:y val="2.79720279720280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102220659317536E-3"/>
                  <c:y val="2.175602175602179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Лист2!$B$29:$L$29</c:f>
              <c:strCache>
                <c:ptCount val="11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  <c:pt idx="3">
                  <c:v>2012 г</c:v>
                </c:pt>
                <c:pt idx="4">
                  <c:v>2013 г</c:v>
                </c:pt>
                <c:pt idx="5">
                  <c:v>2014 г</c:v>
                </c:pt>
                <c:pt idx="6">
                  <c:v>2015 г</c:v>
                </c:pt>
                <c:pt idx="7">
                  <c:v>2016 г</c:v>
                </c:pt>
                <c:pt idx="8">
                  <c:v>2017 г</c:v>
                </c:pt>
                <c:pt idx="9">
                  <c:v>2018 г</c:v>
                </c:pt>
                <c:pt idx="10">
                  <c:v>2019 г</c:v>
                </c:pt>
              </c:strCache>
            </c:strRef>
          </c:cat>
          <c:val>
            <c:numRef>
              <c:f>Лист2!$B$31:$L$31</c:f>
              <c:numCache>
                <c:formatCode>General</c:formatCode>
                <c:ptCount val="11"/>
                <c:pt idx="0">
                  <c:v>61.4</c:v>
                </c:pt>
                <c:pt idx="1">
                  <c:v>114.9</c:v>
                </c:pt>
                <c:pt idx="2" formatCode="#,##0.00">
                  <c:v>163.1</c:v>
                </c:pt>
                <c:pt idx="3" formatCode="#,##0.00">
                  <c:v>195.7</c:v>
                </c:pt>
                <c:pt idx="4" formatCode="#,##0.00">
                  <c:v>183.2</c:v>
                </c:pt>
                <c:pt idx="5" formatCode="#,##0.00">
                  <c:v>204</c:v>
                </c:pt>
                <c:pt idx="6" formatCode="#,##0.00">
                  <c:v>145</c:v>
                </c:pt>
                <c:pt idx="7">
                  <c:v>140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Лист2!$A$32</c:f>
              <c:strCache>
                <c:ptCount val="1"/>
                <c:pt idx="0">
                  <c:v>Внешнеторговый оборот между Россией и Китаей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5.7061332395590518E-3"/>
                  <c:y val="1.55400155400156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061332395590518E-3"/>
                  <c:y val="9.32400932400936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Лист2!$B$29:$L$29</c:f>
              <c:strCache>
                <c:ptCount val="11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  <c:pt idx="3">
                  <c:v>2012 г</c:v>
                </c:pt>
                <c:pt idx="4">
                  <c:v>2013 г</c:v>
                </c:pt>
                <c:pt idx="5">
                  <c:v>2014 г</c:v>
                </c:pt>
                <c:pt idx="6">
                  <c:v>2015 г</c:v>
                </c:pt>
                <c:pt idx="7">
                  <c:v>2016 г</c:v>
                </c:pt>
                <c:pt idx="8">
                  <c:v>2017 г</c:v>
                </c:pt>
                <c:pt idx="9">
                  <c:v>2018 г</c:v>
                </c:pt>
                <c:pt idx="10">
                  <c:v>2019 г</c:v>
                </c:pt>
              </c:strCache>
            </c:strRef>
          </c:cat>
          <c:val>
            <c:numRef>
              <c:f>Лист2!$B$32:$L$32</c:f>
              <c:numCache>
                <c:formatCode>General</c:formatCode>
                <c:ptCount val="11"/>
                <c:pt idx="0">
                  <c:v>75.5</c:v>
                </c:pt>
                <c:pt idx="1">
                  <c:v>135.6</c:v>
                </c:pt>
                <c:pt idx="2">
                  <c:v>178.7</c:v>
                </c:pt>
                <c:pt idx="3">
                  <c:v>215.89999999999998</c:v>
                </c:pt>
                <c:pt idx="4">
                  <c:v>235.2</c:v>
                </c:pt>
                <c:pt idx="5">
                  <c:v>267</c:v>
                </c:pt>
                <c:pt idx="6">
                  <c:v>179.1</c:v>
                </c:pt>
                <c:pt idx="7">
                  <c:v>208.4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Лист2!$A$33</c:f>
              <c:strCache>
                <c:ptCount val="1"/>
                <c:pt idx="0">
                  <c:v>Прогноз экспорт в  Китай</c:v>
                </c:pt>
              </c:strCache>
            </c:strRef>
          </c:tx>
          <c:spPr>
            <a:ln>
              <a:solidFill>
                <a:srgbClr val="099123"/>
              </a:solidFill>
              <a:prstDash val="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3.8040888263727018E-3"/>
                  <c:y val="4.04040404040404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020444131863615E-3"/>
                  <c:y val="1.86480186480187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Лист2!$B$29:$L$29</c:f>
              <c:strCache>
                <c:ptCount val="11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  <c:pt idx="3">
                  <c:v>2012 г</c:v>
                </c:pt>
                <c:pt idx="4">
                  <c:v>2013 г</c:v>
                </c:pt>
                <c:pt idx="5">
                  <c:v>2014 г</c:v>
                </c:pt>
                <c:pt idx="6">
                  <c:v>2015 г</c:v>
                </c:pt>
                <c:pt idx="7">
                  <c:v>2016 г</c:v>
                </c:pt>
                <c:pt idx="8">
                  <c:v>2017 г</c:v>
                </c:pt>
                <c:pt idx="9">
                  <c:v>2018 г</c:v>
                </c:pt>
                <c:pt idx="10">
                  <c:v>2019 г</c:v>
                </c:pt>
              </c:strCache>
            </c:strRef>
          </c:cat>
          <c:val>
            <c:numRef>
              <c:f>Лист2!$B$33:$L$33</c:f>
              <c:numCache>
                <c:formatCode>General</c:formatCode>
                <c:ptCount val="11"/>
                <c:pt idx="8">
                  <c:v>81.8</c:v>
                </c:pt>
                <c:pt idx="9">
                  <c:v>88.5</c:v>
                </c:pt>
                <c:pt idx="10">
                  <c:v>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Лист2!$A$34</c:f>
              <c:strCache>
                <c:ptCount val="1"/>
                <c:pt idx="0">
                  <c:v>Прогноз импорта из Китая</c:v>
                </c:pt>
              </c:strCache>
            </c:strRef>
          </c:tx>
          <c:spPr>
            <a:ln>
              <a:solidFill>
                <a:srgbClr val="0070C0"/>
              </a:solidFill>
              <a:prstDash val="lgDash"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Лист2!$B$29:$L$29</c:f>
              <c:strCache>
                <c:ptCount val="11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  <c:pt idx="3">
                  <c:v>2012 г</c:v>
                </c:pt>
                <c:pt idx="4">
                  <c:v>2013 г</c:v>
                </c:pt>
                <c:pt idx="5">
                  <c:v>2014 г</c:v>
                </c:pt>
                <c:pt idx="6">
                  <c:v>2015 г</c:v>
                </c:pt>
                <c:pt idx="7">
                  <c:v>2016 г</c:v>
                </c:pt>
                <c:pt idx="8">
                  <c:v>2017 г</c:v>
                </c:pt>
                <c:pt idx="9">
                  <c:v>2018 г</c:v>
                </c:pt>
                <c:pt idx="10">
                  <c:v>2019 г</c:v>
                </c:pt>
              </c:strCache>
            </c:strRef>
          </c:cat>
          <c:val>
            <c:numRef>
              <c:f>Лист2!$B$34:$L$34</c:f>
              <c:numCache>
                <c:formatCode>General</c:formatCode>
                <c:ptCount val="11"/>
                <c:pt idx="8">
                  <c:v>173.9</c:v>
                </c:pt>
                <c:pt idx="9">
                  <c:v>185.7</c:v>
                </c:pt>
                <c:pt idx="10">
                  <c:v>196.6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Лист2!$A$35</c:f>
              <c:strCache>
                <c:ptCount val="1"/>
                <c:pt idx="0">
                  <c:v>Прогноз внешнеторгового оборота между Россией и Китаем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Лист2!$B$29:$L$29</c:f>
              <c:strCache>
                <c:ptCount val="11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  <c:pt idx="3">
                  <c:v>2012 г</c:v>
                </c:pt>
                <c:pt idx="4">
                  <c:v>2013 г</c:v>
                </c:pt>
                <c:pt idx="5">
                  <c:v>2014 г</c:v>
                </c:pt>
                <c:pt idx="6">
                  <c:v>2015 г</c:v>
                </c:pt>
                <c:pt idx="7">
                  <c:v>2016 г</c:v>
                </c:pt>
                <c:pt idx="8">
                  <c:v>2017 г</c:v>
                </c:pt>
                <c:pt idx="9">
                  <c:v>2018 г</c:v>
                </c:pt>
                <c:pt idx="10">
                  <c:v>2019 г</c:v>
                </c:pt>
              </c:strCache>
            </c:strRef>
          </c:cat>
          <c:val>
            <c:numRef>
              <c:f>Лист2!$B$35:$L$35</c:f>
              <c:numCache>
                <c:formatCode>General</c:formatCode>
                <c:ptCount val="11"/>
                <c:pt idx="8">
                  <c:v>252.9</c:v>
                </c:pt>
                <c:pt idx="9">
                  <c:v>272.60000000000002</c:v>
                </c:pt>
                <c:pt idx="10">
                  <c:v>291.5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30976"/>
        <c:axId val="162840960"/>
      </c:lineChart>
      <c:catAx>
        <c:axId val="16283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840960"/>
        <c:crosses val="autoZero"/>
        <c:auto val="1"/>
        <c:lblAlgn val="ctr"/>
        <c:lblOffset val="100"/>
        <c:noMultiLvlLbl val="0"/>
      </c:catAx>
      <c:valAx>
        <c:axId val="16284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830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939019222002564E-2"/>
          <c:y val="0.82530516352694328"/>
          <c:w val="0.94417120433600377"/>
          <c:h val="0.144533137775023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EBD26-B032-43BE-B128-9797F22ED4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2750D-807E-4233-96F6-BD555933E7B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анализ и синтез</a:t>
          </a:r>
          <a:endParaRPr lang="ru-RU" sz="1800" b="1" dirty="0"/>
        </a:p>
      </dgm:t>
    </dgm:pt>
    <dgm:pt modelId="{2F4C72EA-F177-4D8E-9544-9ACAE77364A6}" type="parTrans" cxnId="{834A3583-DAAC-4A52-8AC4-9F37DB2E87B1}">
      <dgm:prSet/>
      <dgm:spPr/>
      <dgm:t>
        <a:bodyPr/>
        <a:lstStyle/>
        <a:p>
          <a:endParaRPr lang="ru-RU"/>
        </a:p>
      </dgm:t>
    </dgm:pt>
    <dgm:pt modelId="{F08E6EC2-A231-4F14-BA23-6824221E88F7}" type="sibTrans" cxnId="{834A3583-DAAC-4A52-8AC4-9F37DB2E87B1}">
      <dgm:prSet/>
      <dgm:spPr/>
      <dgm:t>
        <a:bodyPr/>
        <a:lstStyle/>
        <a:p>
          <a:endParaRPr lang="ru-RU"/>
        </a:p>
      </dgm:t>
    </dgm:pt>
    <dgm:pt modelId="{461C3862-5041-462A-820A-DD6B68E0C1E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наблюдение и сбор фактов</a:t>
          </a:r>
          <a:endParaRPr lang="ru-RU" sz="1800" b="1" dirty="0"/>
        </a:p>
      </dgm:t>
    </dgm:pt>
    <dgm:pt modelId="{7B575FAB-4ACD-4A4E-A3F3-AA1043567067}" type="parTrans" cxnId="{804F2B64-5585-45AD-B4E4-99C41770A4E7}">
      <dgm:prSet/>
      <dgm:spPr/>
      <dgm:t>
        <a:bodyPr/>
        <a:lstStyle/>
        <a:p>
          <a:endParaRPr lang="ru-RU"/>
        </a:p>
      </dgm:t>
    </dgm:pt>
    <dgm:pt modelId="{A7A82ACB-EED4-4F21-BFF1-349185D8D4AC}" type="sibTrans" cxnId="{804F2B64-5585-45AD-B4E4-99C41770A4E7}">
      <dgm:prSet/>
      <dgm:spPr/>
      <dgm:t>
        <a:bodyPr/>
        <a:lstStyle/>
        <a:p>
          <a:endParaRPr lang="ru-RU"/>
        </a:p>
      </dgm:t>
    </dgm:pt>
    <dgm:pt modelId="{2DF57F8F-DE79-4B40-8991-08AC90367D3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методы факторного анализа (статистические)</a:t>
          </a:r>
          <a:endParaRPr lang="ru-RU" sz="1600" b="1" dirty="0"/>
        </a:p>
      </dgm:t>
    </dgm:pt>
    <dgm:pt modelId="{286FC52F-6A21-4BBA-B2CD-33858581F11B}" type="parTrans" cxnId="{ACDC27D6-FD4B-4362-AAF0-7CCBDBF6DAE2}">
      <dgm:prSet/>
      <dgm:spPr/>
      <dgm:t>
        <a:bodyPr/>
        <a:lstStyle/>
        <a:p>
          <a:endParaRPr lang="ru-RU"/>
        </a:p>
      </dgm:t>
    </dgm:pt>
    <dgm:pt modelId="{E2C165B1-2DC1-4625-B81E-015CC47C4F31}" type="sibTrans" cxnId="{ACDC27D6-FD4B-4362-AAF0-7CCBDBF6DAE2}">
      <dgm:prSet/>
      <dgm:spPr/>
      <dgm:t>
        <a:bodyPr/>
        <a:lstStyle/>
        <a:p>
          <a:endParaRPr lang="ru-RU"/>
        </a:p>
      </dgm:t>
    </dgm:pt>
    <dgm:pt modelId="{A7083F07-235E-428B-BA81-F6DBCAADA83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моделирование</a:t>
          </a:r>
          <a:endParaRPr lang="ru-RU" sz="1800" b="1" dirty="0"/>
        </a:p>
      </dgm:t>
    </dgm:pt>
    <dgm:pt modelId="{82960E83-BBC6-41F4-AC9F-D98B6EC6E6B9}" type="parTrans" cxnId="{710B040F-DCA6-45D3-BE7A-6C68E885B482}">
      <dgm:prSet/>
      <dgm:spPr/>
      <dgm:t>
        <a:bodyPr/>
        <a:lstStyle/>
        <a:p>
          <a:endParaRPr lang="ru-RU"/>
        </a:p>
      </dgm:t>
    </dgm:pt>
    <dgm:pt modelId="{9DA54EA1-BC3F-4DEE-8765-AF94F6557C77}" type="sibTrans" cxnId="{710B040F-DCA6-45D3-BE7A-6C68E885B482}">
      <dgm:prSet/>
      <dgm:spPr/>
      <dgm:t>
        <a:bodyPr/>
        <a:lstStyle/>
        <a:p>
          <a:endParaRPr lang="ru-RU"/>
        </a:p>
      </dgm:t>
    </dgm:pt>
    <dgm:pt modelId="{C592E4D3-2BC8-44EF-A385-804F2ED3BA6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эксперимент</a:t>
          </a:r>
          <a:endParaRPr lang="ru-RU" sz="1800" b="1" dirty="0"/>
        </a:p>
      </dgm:t>
    </dgm:pt>
    <dgm:pt modelId="{DC3A8BF1-8C59-4F65-8400-74110540E5EC}" type="parTrans" cxnId="{416191FF-DB1D-4110-9546-280D4833E642}">
      <dgm:prSet/>
      <dgm:spPr/>
      <dgm:t>
        <a:bodyPr/>
        <a:lstStyle/>
        <a:p>
          <a:endParaRPr lang="ru-RU"/>
        </a:p>
      </dgm:t>
    </dgm:pt>
    <dgm:pt modelId="{A2DF8A7F-591A-44C2-BDA9-08FE0D48801A}" type="sibTrans" cxnId="{416191FF-DB1D-4110-9546-280D4833E642}">
      <dgm:prSet/>
      <dgm:spPr/>
      <dgm:t>
        <a:bodyPr/>
        <a:lstStyle/>
        <a:p>
          <a:endParaRPr lang="ru-RU"/>
        </a:p>
      </dgm:t>
    </dgm:pt>
    <dgm:pt modelId="{D4A47DCC-16B5-4535-B693-A473ED162C2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/>
            <a:t>контент-анализ</a:t>
          </a:r>
          <a:endParaRPr lang="ru-RU" sz="1800" b="1" dirty="0"/>
        </a:p>
      </dgm:t>
    </dgm:pt>
    <dgm:pt modelId="{9B73D893-2063-4125-B5E0-10C09123CA58}" type="parTrans" cxnId="{0039DB9E-90DA-473A-9F1E-D21B4C263326}">
      <dgm:prSet/>
      <dgm:spPr/>
      <dgm:t>
        <a:bodyPr/>
        <a:lstStyle/>
        <a:p>
          <a:endParaRPr lang="ru-RU"/>
        </a:p>
      </dgm:t>
    </dgm:pt>
    <dgm:pt modelId="{679E9BDC-FAC3-46A3-99C6-9B90D44FFD07}" type="sibTrans" cxnId="{0039DB9E-90DA-473A-9F1E-D21B4C263326}">
      <dgm:prSet/>
      <dgm:spPr/>
      <dgm:t>
        <a:bodyPr/>
        <a:lstStyle/>
        <a:p>
          <a:endParaRPr lang="ru-RU"/>
        </a:p>
      </dgm:t>
    </dgm:pt>
    <dgm:pt modelId="{B61B9F6B-5132-4220-BF51-D38C02E8AD44}">
      <dgm:prSet custT="1"/>
      <dgm:spPr/>
      <dgm:t>
        <a:bodyPr/>
        <a:lstStyle/>
        <a:p>
          <a:r>
            <a:rPr lang="ru-RU" sz="1800" b="1" dirty="0" smtClean="0"/>
            <a:t>анкетирование</a:t>
          </a:r>
          <a:endParaRPr lang="ru-RU" sz="1800" b="1" dirty="0"/>
        </a:p>
      </dgm:t>
    </dgm:pt>
    <dgm:pt modelId="{DEC3FD26-FD70-4325-A931-D10470DD4673}" type="parTrans" cxnId="{50EAE352-EC8B-462A-98F7-A0A44DE10DFB}">
      <dgm:prSet/>
      <dgm:spPr/>
      <dgm:t>
        <a:bodyPr/>
        <a:lstStyle/>
        <a:p>
          <a:endParaRPr lang="ru-RU"/>
        </a:p>
      </dgm:t>
    </dgm:pt>
    <dgm:pt modelId="{F0D9F2A3-329E-4177-8164-C3286CD92FB6}" type="sibTrans" cxnId="{50EAE352-EC8B-462A-98F7-A0A44DE10DFB}">
      <dgm:prSet/>
      <dgm:spPr/>
      <dgm:t>
        <a:bodyPr/>
        <a:lstStyle/>
        <a:p>
          <a:endParaRPr lang="ru-RU"/>
        </a:p>
      </dgm:t>
    </dgm:pt>
    <dgm:pt modelId="{7D89281B-5106-4ADC-B06E-E8AB325C62C0}">
      <dgm:prSet custT="1"/>
      <dgm:spPr/>
      <dgm:t>
        <a:bodyPr/>
        <a:lstStyle/>
        <a:p>
          <a:r>
            <a:rPr lang="ru-RU" sz="1800" b="1" dirty="0" smtClean="0"/>
            <a:t>индукция и дедукция</a:t>
          </a:r>
          <a:endParaRPr lang="ru-RU" sz="1800" b="1" dirty="0"/>
        </a:p>
      </dgm:t>
    </dgm:pt>
    <dgm:pt modelId="{E219E048-01B8-4CA4-90AD-495A0D700E18}" type="parTrans" cxnId="{E724B6D0-3243-4F5E-BE60-542EF4438AA7}">
      <dgm:prSet/>
      <dgm:spPr/>
      <dgm:t>
        <a:bodyPr/>
        <a:lstStyle/>
        <a:p>
          <a:endParaRPr lang="ru-RU"/>
        </a:p>
      </dgm:t>
    </dgm:pt>
    <dgm:pt modelId="{8871521D-B253-4DDF-93BE-F54CE5CB525C}" type="sibTrans" cxnId="{E724B6D0-3243-4F5E-BE60-542EF4438AA7}">
      <dgm:prSet/>
      <dgm:spPr/>
      <dgm:t>
        <a:bodyPr/>
        <a:lstStyle/>
        <a:p>
          <a:endParaRPr lang="ru-RU"/>
        </a:p>
      </dgm:t>
    </dgm:pt>
    <dgm:pt modelId="{A7F8E04B-9203-4D95-8127-4814F12C691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экономический эксперимент</a:t>
          </a:r>
          <a:endParaRPr lang="ru-RU" sz="1800" b="1" dirty="0"/>
        </a:p>
      </dgm:t>
    </dgm:pt>
    <dgm:pt modelId="{9B74C022-1EED-4554-8AC5-E67AECB61E5C}" type="parTrans" cxnId="{251624AD-FEF8-4DF6-80ED-F81CD7E7307E}">
      <dgm:prSet/>
      <dgm:spPr/>
      <dgm:t>
        <a:bodyPr/>
        <a:lstStyle/>
        <a:p>
          <a:endParaRPr lang="ru-RU"/>
        </a:p>
      </dgm:t>
    </dgm:pt>
    <dgm:pt modelId="{C41F7BFC-D472-4452-9066-B683FFE6B456}" type="sibTrans" cxnId="{251624AD-FEF8-4DF6-80ED-F81CD7E7307E}">
      <dgm:prSet/>
      <dgm:spPr/>
      <dgm:t>
        <a:bodyPr/>
        <a:lstStyle/>
        <a:p>
          <a:endParaRPr lang="ru-RU"/>
        </a:p>
      </dgm:t>
    </dgm:pt>
    <dgm:pt modelId="{1167E2C8-71CC-4670-8B41-89C19CFE4AF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системный анализ</a:t>
          </a:r>
          <a:endParaRPr lang="ru-RU" sz="1800" b="1" dirty="0"/>
        </a:p>
      </dgm:t>
    </dgm:pt>
    <dgm:pt modelId="{B1726BFD-C605-45A0-AEAA-5EF704FF0BEE}" type="parTrans" cxnId="{1538AB74-466E-4FA1-B49A-4EFC8E340A4D}">
      <dgm:prSet/>
      <dgm:spPr/>
      <dgm:t>
        <a:bodyPr/>
        <a:lstStyle/>
        <a:p>
          <a:endParaRPr lang="ru-RU"/>
        </a:p>
      </dgm:t>
    </dgm:pt>
    <dgm:pt modelId="{BF1645A4-96DB-49A5-9F28-B5F7237CE147}" type="sibTrans" cxnId="{1538AB74-466E-4FA1-B49A-4EFC8E340A4D}">
      <dgm:prSet/>
      <dgm:spPr/>
      <dgm:t>
        <a:bodyPr/>
        <a:lstStyle/>
        <a:p>
          <a:endParaRPr lang="ru-RU"/>
        </a:p>
      </dgm:t>
    </dgm:pt>
    <dgm:pt modelId="{AD1F0722-F327-4347-9D2C-605B7E0702AC}" type="pres">
      <dgm:prSet presAssocID="{2EAEBD26-B032-43BE-B128-9797F22ED4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11543-CA1E-43E4-BB67-CE69F72E2EAA}" type="pres">
      <dgm:prSet presAssocID="{7D89281B-5106-4ADC-B06E-E8AB325C62C0}" presName="parentLin" presStyleCnt="0"/>
      <dgm:spPr/>
    </dgm:pt>
    <dgm:pt modelId="{A449B7B5-399B-4A14-8E0E-41D53FDA59B9}" type="pres">
      <dgm:prSet presAssocID="{7D89281B-5106-4ADC-B06E-E8AB325C62C0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697B2842-2658-4AD9-889C-B9AF1DAAAF21}" type="pres">
      <dgm:prSet presAssocID="{7D89281B-5106-4ADC-B06E-E8AB325C62C0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F97BD-02E2-4F26-B2AD-36F529A61543}" type="pres">
      <dgm:prSet presAssocID="{7D89281B-5106-4ADC-B06E-E8AB325C62C0}" presName="negativeSpace" presStyleCnt="0"/>
      <dgm:spPr/>
    </dgm:pt>
    <dgm:pt modelId="{BCACAD49-176A-4CE9-A498-E96D6AA7126A}" type="pres">
      <dgm:prSet presAssocID="{7D89281B-5106-4ADC-B06E-E8AB325C62C0}" presName="childText" presStyleLbl="conFgAcc1" presStyleIdx="0" presStyleCnt="10">
        <dgm:presLayoutVars>
          <dgm:bulletEnabled val="1"/>
        </dgm:presLayoutVars>
      </dgm:prSet>
      <dgm:spPr/>
    </dgm:pt>
    <dgm:pt modelId="{AA8AA90E-3584-49B1-AE1F-D52B92E6977C}" type="pres">
      <dgm:prSet presAssocID="{8871521D-B253-4DDF-93BE-F54CE5CB525C}" presName="spaceBetweenRectangles" presStyleCnt="0"/>
      <dgm:spPr/>
    </dgm:pt>
    <dgm:pt modelId="{3483BA26-B9CD-4BA3-BB48-A69AE5A69A96}" type="pres">
      <dgm:prSet presAssocID="{57F2750D-807E-4233-96F6-BD555933E7B0}" presName="parentLin" presStyleCnt="0"/>
      <dgm:spPr/>
    </dgm:pt>
    <dgm:pt modelId="{EF747A93-34DD-4383-BB0F-1B039B002609}" type="pres">
      <dgm:prSet presAssocID="{57F2750D-807E-4233-96F6-BD555933E7B0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AD40DD69-6FC7-4465-A791-9FD0350FECB4}" type="pres">
      <dgm:prSet presAssocID="{57F2750D-807E-4233-96F6-BD555933E7B0}" presName="parentText" presStyleLbl="node1" presStyleIdx="1" presStyleCnt="10" custLinFactNeighborX="-6249" custLinFactNeighborY="2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8603C-D058-4D0F-ADB4-399B0A25D2C1}" type="pres">
      <dgm:prSet presAssocID="{57F2750D-807E-4233-96F6-BD555933E7B0}" presName="negativeSpace" presStyleCnt="0"/>
      <dgm:spPr/>
    </dgm:pt>
    <dgm:pt modelId="{66BE98B7-94D6-4111-AC76-7F74371192FF}" type="pres">
      <dgm:prSet presAssocID="{57F2750D-807E-4233-96F6-BD555933E7B0}" presName="childText" presStyleLbl="conFgAcc1" presStyleIdx="1" presStyleCnt="10">
        <dgm:presLayoutVars>
          <dgm:bulletEnabled val="1"/>
        </dgm:presLayoutVars>
      </dgm:prSet>
      <dgm:spPr/>
    </dgm:pt>
    <dgm:pt modelId="{486706D6-1DCE-4653-82E2-BEEFBE5D0593}" type="pres">
      <dgm:prSet presAssocID="{F08E6EC2-A231-4F14-BA23-6824221E88F7}" presName="spaceBetweenRectangles" presStyleCnt="0"/>
      <dgm:spPr/>
    </dgm:pt>
    <dgm:pt modelId="{7F52FA5E-3E8B-421C-8CCF-4CEEDF4B8212}" type="pres">
      <dgm:prSet presAssocID="{461C3862-5041-462A-820A-DD6B68E0C1E7}" presName="parentLin" presStyleCnt="0"/>
      <dgm:spPr/>
    </dgm:pt>
    <dgm:pt modelId="{15653DBD-16A7-4165-9410-05D3FDBC921E}" type="pres">
      <dgm:prSet presAssocID="{461C3862-5041-462A-820A-DD6B68E0C1E7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3CE06287-A8A9-4C90-87B0-49B2F6048E34}" type="pres">
      <dgm:prSet presAssocID="{461C3862-5041-462A-820A-DD6B68E0C1E7}" presName="parentText" presStyleLbl="node1" presStyleIdx="2" presStyleCnt="10" custLinFactNeighborX="-6249" custLinFactNeighborY="2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04AC2-CCE8-424C-9FFF-73EBE42A6093}" type="pres">
      <dgm:prSet presAssocID="{461C3862-5041-462A-820A-DD6B68E0C1E7}" presName="negativeSpace" presStyleCnt="0"/>
      <dgm:spPr/>
    </dgm:pt>
    <dgm:pt modelId="{BB79E1B7-2063-4604-B388-60BC164DEF3A}" type="pres">
      <dgm:prSet presAssocID="{461C3862-5041-462A-820A-DD6B68E0C1E7}" presName="childText" presStyleLbl="conFgAcc1" presStyleIdx="2" presStyleCnt="10">
        <dgm:presLayoutVars>
          <dgm:bulletEnabled val="1"/>
        </dgm:presLayoutVars>
      </dgm:prSet>
      <dgm:spPr/>
    </dgm:pt>
    <dgm:pt modelId="{AD55B41C-7F4E-4AEA-B7EF-580810B361F7}" type="pres">
      <dgm:prSet presAssocID="{A7A82ACB-EED4-4F21-BFF1-349185D8D4AC}" presName="spaceBetweenRectangles" presStyleCnt="0"/>
      <dgm:spPr/>
    </dgm:pt>
    <dgm:pt modelId="{9611C5E7-7C2E-49AD-B2FD-381400A3D8CD}" type="pres">
      <dgm:prSet presAssocID="{2DF57F8F-DE79-4B40-8991-08AC90367D33}" presName="parentLin" presStyleCnt="0"/>
      <dgm:spPr/>
    </dgm:pt>
    <dgm:pt modelId="{89626FBF-3BD6-4DF1-8788-3FA8F0AE2EA7}" type="pres">
      <dgm:prSet presAssocID="{2DF57F8F-DE79-4B40-8991-08AC90367D33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74D31B97-B8F0-4654-9AF6-F38410498B0C}" type="pres">
      <dgm:prSet presAssocID="{2DF57F8F-DE79-4B40-8991-08AC90367D3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8CFB3-EE3C-48DF-B2E5-508D7C117337}" type="pres">
      <dgm:prSet presAssocID="{2DF57F8F-DE79-4B40-8991-08AC90367D33}" presName="negativeSpace" presStyleCnt="0"/>
      <dgm:spPr/>
    </dgm:pt>
    <dgm:pt modelId="{941F06D5-47CD-4B0C-A023-8279E2FA41E3}" type="pres">
      <dgm:prSet presAssocID="{2DF57F8F-DE79-4B40-8991-08AC90367D33}" presName="childText" presStyleLbl="conFgAcc1" presStyleIdx="3" presStyleCnt="10">
        <dgm:presLayoutVars>
          <dgm:bulletEnabled val="1"/>
        </dgm:presLayoutVars>
      </dgm:prSet>
      <dgm:spPr/>
    </dgm:pt>
    <dgm:pt modelId="{9AF9A64E-B8FD-40C3-A46A-7D4EDDC18E1E}" type="pres">
      <dgm:prSet presAssocID="{E2C165B1-2DC1-4625-B81E-015CC47C4F31}" presName="spaceBetweenRectangles" presStyleCnt="0"/>
      <dgm:spPr/>
    </dgm:pt>
    <dgm:pt modelId="{21059C18-0849-4AB6-8A43-B8064E9317FC}" type="pres">
      <dgm:prSet presAssocID="{A7083F07-235E-428B-BA81-F6DBCAADA83E}" presName="parentLin" presStyleCnt="0"/>
      <dgm:spPr/>
    </dgm:pt>
    <dgm:pt modelId="{6B2BFE42-A3C6-49E5-B646-7C25C5E6DAF0}" type="pres">
      <dgm:prSet presAssocID="{A7083F07-235E-428B-BA81-F6DBCAADA83E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3BCD9874-1E69-404A-9988-3B74BBB57943}" type="pres">
      <dgm:prSet presAssocID="{A7083F07-235E-428B-BA81-F6DBCAADA83E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B3422-1798-481E-8B72-FC76F870A81B}" type="pres">
      <dgm:prSet presAssocID="{A7083F07-235E-428B-BA81-F6DBCAADA83E}" presName="negativeSpace" presStyleCnt="0"/>
      <dgm:spPr/>
    </dgm:pt>
    <dgm:pt modelId="{9102D97D-354F-469D-9FA4-2C2C6A2677FE}" type="pres">
      <dgm:prSet presAssocID="{A7083F07-235E-428B-BA81-F6DBCAADA83E}" presName="childText" presStyleLbl="conFgAcc1" presStyleIdx="4" presStyleCnt="10">
        <dgm:presLayoutVars>
          <dgm:bulletEnabled val="1"/>
        </dgm:presLayoutVars>
      </dgm:prSet>
      <dgm:spPr/>
    </dgm:pt>
    <dgm:pt modelId="{D3056FD2-FED6-42C7-819E-D1BB11D9119A}" type="pres">
      <dgm:prSet presAssocID="{9DA54EA1-BC3F-4DEE-8765-AF94F6557C77}" presName="spaceBetweenRectangles" presStyleCnt="0"/>
      <dgm:spPr/>
    </dgm:pt>
    <dgm:pt modelId="{513D61C4-6FAE-4C64-96A1-6B69BA53E782}" type="pres">
      <dgm:prSet presAssocID="{C592E4D3-2BC8-44EF-A385-804F2ED3BA63}" presName="parentLin" presStyleCnt="0"/>
      <dgm:spPr/>
    </dgm:pt>
    <dgm:pt modelId="{4FA9EFA8-F080-444E-8E3D-485854DD6F01}" type="pres">
      <dgm:prSet presAssocID="{C592E4D3-2BC8-44EF-A385-804F2ED3BA63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6B7EDEA8-6ADC-4F5C-92F9-50FB270B8C6D}" type="pres">
      <dgm:prSet presAssocID="{C592E4D3-2BC8-44EF-A385-804F2ED3BA63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0B003-9961-4E8E-85FC-46135FBA1DBA}" type="pres">
      <dgm:prSet presAssocID="{C592E4D3-2BC8-44EF-A385-804F2ED3BA63}" presName="negativeSpace" presStyleCnt="0"/>
      <dgm:spPr/>
    </dgm:pt>
    <dgm:pt modelId="{4561CCC2-773C-4995-8948-1B642443ED68}" type="pres">
      <dgm:prSet presAssocID="{C592E4D3-2BC8-44EF-A385-804F2ED3BA63}" presName="childText" presStyleLbl="conFgAcc1" presStyleIdx="5" presStyleCnt="10">
        <dgm:presLayoutVars>
          <dgm:bulletEnabled val="1"/>
        </dgm:presLayoutVars>
      </dgm:prSet>
      <dgm:spPr/>
    </dgm:pt>
    <dgm:pt modelId="{F91DE9AB-8FAD-43D0-BFE0-73F0FB4C8876}" type="pres">
      <dgm:prSet presAssocID="{A2DF8A7F-591A-44C2-BDA9-08FE0D48801A}" presName="spaceBetweenRectangles" presStyleCnt="0"/>
      <dgm:spPr/>
    </dgm:pt>
    <dgm:pt modelId="{ECBBCE10-8596-40CB-A513-59480103CB8F}" type="pres">
      <dgm:prSet presAssocID="{B61B9F6B-5132-4220-BF51-D38C02E8AD44}" presName="parentLin" presStyleCnt="0"/>
      <dgm:spPr/>
    </dgm:pt>
    <dgm:pt modelId="{4614F43E-8026-47C4-B639-67DA0F642D7D}" type="pres">
      <dgm:prSet presAssocID="{B61B9F6B-5132-4220-BF51-D38C02E8AD44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9ACCD5C8-37A4-4A0C-B822-3D8913735E66}" type="pres">
      <dgm:prSet presAssocID="{B61B9F6B-5132-4220-BF51-D38C02E8AD4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FE59F-B68B-4C2F-A158-9147FC9CFD44}" type="pres">
      <dgm:prSet presAssocID="{B61B9F6B-5132-4220-BF51-D38C02E8AD44}" presName="negativeSpace" presStyleCnt="0"/>
      <dgm:spPr/>
    </dgm:pt>
    <dgm:pt modelId="{1747B0C0-BCD8-4224-BB86-0AF0ADCD83B2}" type="pres">
      <dgm:prSet presAssocID="{B61B9F6B-5132-4220-BF51-D38C02E8AD44}" presName="childText" presStyleLbl="conFgAcc1" presStyleIdx="6" presStyleCnt="10">
        <dgm:presLayoutVars>
          <dgm:bulletEnabled val="1"/>
        </dgm:presLayoutVars>
      </dgm:prSet>
      <dgm:spPr/>
    </dgm:pt>
    <dgm:pt modelId="{066E0C90-B00E-4293-B7E8-D7AE85D0FF24}" type="pres">
      <dgm:prSet presAssocID="{F0D9F2A3-329E-4177-8164-C3286CD92FB6}" presName="spaceBetweenRectangles" presStyleCnt="0"/>
      <dgm:spPr/>
    </dgm:pt>
    <dgm:pt modelId="{FAB8EF7D-C4F7-48C1-BAF8-92BC1CDD16CE}" type="pres">
      <dgm:prSet presAssocID="{D4A47DCC-16B5-4535-B693-A473ED162C22}" presName="parentLin" presStyleCnt="0"/>
      <dgm:spPr/>
    </dgm:pt>
    <dgm:pt modelId="{FFD42666-9679-4BC2-9785-8D98A9607D13}" type="pres">
      <dgm:prSet presAssocID="{D4A47DCC-16B5-4535-B693-A473ED162C22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41DB941D-6B27-485E-ACEA-8CD39B9FECC3}" type="pres">
      <dgm:prSet presAssocID="{D4A47DCC-16B5-4535-B693-A473ED162C22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20DBB-6A49-4C14-BDD5-C5C83F03C22D}" type="pres">
      <dgm:prSet presAssocID="{D4A47DCC-16B5-4535-B693-A473ED162C22}" presName="negativeSpace" presStyleCnt="0"/>
      <dgm:spPr/>
    </dgm:pt>
    <dgm:pt modelId="{C427F768-AFCB-4919-B98E-F57A6B2EDC8B}" type="pres">
      <dgm:prSet presAssocID="{D4A47DCC-16B5-4535-B693-A473ED162C22}" presName="childText" presStyleLbl="conF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53F9-1A34-4D42-ACFD-157CE9252320}" type="pres">
      <dgm:prSet presAssocID="{679E9BDC-FAC3-46A3-99C6-9B90D44FFD07}" presName="spaceBetweenRectangles" presStyleCnt="0"/>
      <dgm:spPr/>
    </dgm:pt>
    <dgm:pt modelId="{FB18E9B7-FB5F-49C5-9A1A-20AB7321ACE8}" type="pres">
      <dgm:prSet presAssocID="{1167E2C8-71CC-4670-8B41-89C19CFE4AFB}" presName="parentLin" presStyleCnt="0"/>
      <dgm:spPr/>
    </dgm:pt>
    <dgm:pt modelId="{52E88EF9-C28D-4024-AF82-689E24AFFFC2}" type="pres">
      <dgm:prSet presAssocID="{1167E2C8-71CC-4670-8B41-89C19CFE4AFB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53695870-D7C3-45FD-A2F1-C0D1C3DDCD8A}" type="pres">
      <dgm:prSet presAssocID="{1167E2C8-71CC-4670-8B41-89C19CFE4AFB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73D66-C4CD-47DD-8307-DCE2DA1C2A86}" type="pres">
      <dgm:prSet presAssocID="{1167E2C8-71CC-4670-8B41-89C19CFE4AFB}" presName="negativeSpace" presStyleCnt="0"/>
      <dgm:spPr/>
    </dgm:pt>
    <dgm:pt modelId="{95655C13-0A2D-457B-A6E6-68DFF250A502}" type="pres">
      <dgm:prSet presAssocID="{1167E2C8-71CC-4670-8B41-89C19CFE4AFB}" presName="childText" presStyleLbl="conFgAcc1" presStyleIdx="8" presStyleCnt="10">
        <dgm:presLayoutVars>
          <dgm:bulletEnabled val="1"/>
        </dgm:presLayoutVars>
      </dgm:prSet>
      <dgm:spPr/>
    </dgm:pt>
    <dgm:pt modelId="{34CAC343-062F-415A-9EA4-B08E8E5E618B}" type="pres">
      <dgm:prSet presAssocID="{BF1645A4-96DB-49A5-9F28-B5F7237CE147}" presName="spaceBetweenRectangles" presStyleCnt="0"/>
      <dgm:spPr/>
    </dgm:pt>
    <dgm:pt modelId="{08F6E231-A711-4E01-883D-128AC824EDD1}" type="pres">
      <dgm:prSet presAssocID="{A7F8E04B-9203-4D95-8127-4814F12C6916}" presName="parentLin" presStyleCnt="0"/>
      <dgm:spPr/>
    </dgm:pt>
    <dgm:pt modelId="{D0DF99E2-2B6B-4341-9DA9-527344728EBC}" type="pres">
      <dgm:prSet presAssocID="{A7F8E04B-9203-4D95-8127-4814F12C6916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0B74B6D7-F28C-4043-8A5C-AFE26FAFCD91}" type="pres">
      <dgm:prSet presAssocID="{A7F8E04B-9203-4D95-8127-4814F12C6916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7336A-6B0E-4763-A301-07582FFBFE4D}" type="pres">
      <dgm:prSet presAssocID="{A7F8E04B-9203-4D95-8127-4814F12C6916}" presName="negativeSpace" presStyleCnt="0"/>
      <dgm:spPr/>
    </dgm:pt>
    <dgm:pt modelId="{E0FDE136-E755-4090-B4FB-F5056CFDD368}" type="pres">
      <dgm:prSet presAssocID="{A7F8E04B-9203-4D95-8127-4814F12C6916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E255A642-13A3-497E-A8E8-75BDF75215A4}" type="presOf" srcId="{57F2750D-807E-4233-96F6-BD555933E7B0}" destId="{AD40DD69-6FC7-4465-A791-9FD0350FECB4}" srcOrd="1" destOrd="0" presId="urn:microsoft.com/office/officeart/2005/8/layout/list1"/>
    <dgm:cxn modelId="{1538AB74-466E-4FA1-B49A-4EFC8E340A4D}" srcId="{2EAEBD26-B032-43BE-B128-9797F22ED4C1}" destId="{1167E2C8-71CC-4670-8B41-89C19CFE4AFB}" srcOrd="8" destOrd="0" parTransId="{B1726BFD-C605-45A0-AEAA-5EF704FF0BEE}" sibTransId="{BF1645A4-96DB-49A5-9F28-B5F7237CE147}"/>
    <dgm:cxn modelId="{DAD0EFA4-25A7-474B-A398-DBCC8A186700}" type="presOf" srcId="{A7083F07-235E-428B-BA81-F6DBCAADA83E}" destId="{3BCD9874-1E69-404A-9988-3B74BBB57943}" srcOrd="1" destOrd="0" presId="urn:microsoft.com/office/officeart/2005/8/layout/list1"/>
    <dgm:cxn modelId="{9C8D6698-13EB-4E8E-98DA-EB1A14C7DAB4}" type="presOf" srcId="{C592E4D3-2BC8-44EF-A385-804F2ED3BA63}" destId="{4FA9EFA8-F080-444E-8E3D-485854DD6F01}" srcOrd="0" destOrd="0" presId="urn:microsoft.com/office/officeart/2005/8/layout/list1"/>
    <dgm:cxn modelId="{0039DB9E-90DA-473A-9F1E-D21B4C263326}" srcId="{2EAEBD26-B032-43BE-B128-9797F22ED4C1}" destId="{D4A47DCC-16B5-4535-B693-A473ED162C22}" srcOrd="7" destOrd="0" parTransId="{9B73D893-2063-4125-B5E0-10C09123CA58}" sibTransId="{679E9BDC-FAC3-46A3-99C6-9B90D44FFD07}"/>
    <dgm:cxn modelId="{416191FF-DB1D-4110-9546-280D4833E642}" srcId="{2EAEBD26-B032-43BE-B128-9797F22ED4C1}" destId="{C592E4D3-2BC8-44EF-A385-804F2ED3BA63}" srcOrd="5" destOrd="0" parTransId="{DC3A8BF1-8C59-4F65-8400-74110540E5EC}" sibTransId="{A2DF8A7F-591A-44C2-BDA9-08FE0D48801A}"/>
    <dgm:cxn modelId="{57D9931D-875D-4F86-9E66-533FF840D492}" type="presOf" srcId="{A7F8E04B-9203-4D95-8127-4814F12C6916}" destId="{D0DF99E2-2B6B-4341-9DA9-527344728EBC}" srcOrd="0" destOrd="0" presId="urn:microsoft.com/office/officeart/2005/8/layout/list1"/>
    <dgm:cxn modelId="{BF25C81E-C60A-4C62-9CC9-7EC5A1E99746}" type="presOf" srcId="{2DF57F8F-DE79-4B40-8991-08AC90367D33}" destId="{74D31B97-B8F0-4654-9AF6-F38410498B0C}" srcOrd="1" destOrd="0" presId="urn:microsoft.com/office/officeart/2005/8/layout/list1"/>
    <dgm:cxn modelId="{4DAE6171-C583-44F2-875C-D0477094005E}" type="presOf" srcId="{57F2750D-807E-4233-96F6-BD555933E7B0}" destId="{EF747A93-34DD-4383-BB0F-1B039B002609}" srcOrd="0" destOrd="0" presId="urn:microsoft.com/office/officeart/2005/8/layout/list1"/>
    <dgm:cxn modelId="{8DB21E79-99DE-4C29-BE98-73B566821D99}" type="presOf" srcId="{A7083F07-235E-428B-BA81-F6DBCAADA83E}" destId="{6B2BFE42-A3C6-49E5-B646-7C25C5E6DAF0}" srcOrd="0" destOrd="0" presId="urn:microsoft.com/office/officeart/2005/8/layout/list1"/>
    <dgm:cxn modelId="{0C89E6AC-A9A6-4A4F-B22C-50CC904A279F}" type="presOf" srcId="{2DF57F8F-DE79-4B40-8991-08AC90367D33}" destId="{89626FBF-3BD6-4DF1-8788-3FA8F0AE2EA7}" srcOrd="0" destOrd="0" presId="urn:microsoft.com/office/officeart/2005/8/layout/list1"/>
    <dgm:cxn modelId="{A5AD31F4-FD31-4FAA-A961-A7CEC3A341A9}" type="presOf" srcId="{B61B9F6B-5132-4220-BF51-D38C02E8AD44}" destId="{9ACCD5C8-37A4-4A0C-B822-3D8913735E66}" srcOrd="1" destOrd="0" presId="urn:microsoft.com/office/officeart/2005/8/layout/list1"/>
    <dgm:cxn modelId="{5825D68D-674C-4E50-ADBE-035E83825F52}" type="presOf" srcId="{1167E2C8-71CC-4670-8B41-89C19CFE4AFB}" destId="{53695870-D7C3-45FD-A2F1-C0D1C3DDCD8A}" srcOrd="1" destOrd="0" presId="urn:microsoft.com/office/officeart/2005/8/layout/list1"/>
    <dgm:cxn modelId="{50EAE352-EC8B-462A-98F7-A0A44DE10DFB}" srcId="{2EAEBD26-B032-43BE-B128-9797F22ED4C1}" destId="{B61B9F6B-5132-4220-BF51-D38C02E8AD44}" srcOrd="6" destOrd="0" parTransId="{DEC3FD26-FD70-4325-A931-D10470DD4673}" sibTransId="{F0D9F2A3-329E-4177-8164-C3286CD92FB6}"/>
    <dgm:cxn modelId="{710B040F-DCA6-45D3-BE7A-6C68E885B482}" srcId="{2EAEBD26-B032-43BE-B128-9797F22ED4C1}" destId="{A7083F07-235E-428B-BA81-F6DBCAADA83E}" srcOrd="4" destOrd="0" parTransId="{82960E83-BBC6-41F4-AC9F-D98B6EC6E6B9}" sibTransId="{9DA54EA1-BC3F-4DEE-8765-AF94F6557C77}"/>
    <dgm:cxn modelId="{BF3092FC-5DF0-465A-BD5E-97467121AB5A}" type="presOf" srcId="{7D89281B-5106-4ADC-B06E-E8AB325C62C0}" destId="{A449B7B5-399B-4A14-8E0E-41D53FDA59B9}" srcOrd="0" destOrd="0" presId="urn:microsoft.com/office/officeart/2005/8/layout/list1"/>
    <dgm:cxn modelId="{B3B3CE75-DFA5-4AE0-96E2-CC3C0F992C86}" type="presOf" srcId="{7D89281B-5106-4ADC-B06E-E8AB325C62C0}" destId="{697B2842-2658-4AD9-889C-B9AF1DAAAF21}" srcOrd="1" destOrd="0" presId="urn:microsoft.com/office/officeart/2005/8/layout/list1"/>
    <dgm:cxn modelId="{D50DBF50-12DA-487B-866D-27E47820A5B9}" type="presOf" srcId="{461C3862-5041-462A-820A-DD6B68E0C1E7}" destId="{3CE06287-A8A9-4C90-87B0-49B2F6048E34}" srcOrd="1" destOrd="0" presId="urn:microsoft.com/office/officeart/2005/8/layout/list1"/>
    <dgm:cxn modelId="{251624AD-FEF8-4DF6-80ED-F81CD7E7307E}" srcId="{2EAEBD26-B032-43BE-B128-9797F22ED4C1}" destId="{A7F8E04B-9203-4D95-8127-4814F12C6916}" srcOrd="9" destOrd="0" parTransId="{9B74C022-1EED-4554-8AC5-E67AECB61E5C}" sibTransId="{C41F7BFC-D472-4452-9066-B683FFE6B456}"/>
    <dgm:cxn modelId="{40296980-8E16-4EEC-A510-6CAA6A354F4E}" type="presOf" srcId="{1167E2C8-71CC-4670-8B41-89C19CFE4AFB}" destId="{52E88EF9-C28D-4024-AF82-689E24AFFFC2}" srcOrd="0" destOrd="0" presId="urn:microsoft.com/office/officeart/2005/8/layout/list1"/>
    <dgm:cxn modelId="{D06C7410-B26B-4418-9901-113D4F975458}" type="presOf" srcId="{D4A47DCC-16B5-4535-B693-A473ED162C22}" destId="{FFD42666-9679-4BC2-9785-8D98A9607D13}" srcOrd="0" destOrd="0" presId="urn:microsoft.com/office/officeart/2005/8/layout/list1"/>
    <dgm:cxn modelId="{F64A3FC7-647E-4A0D-B19C-46682F41A102}" type="presOf" srcId="{C592E4D3-2BC8-44EF-A385-804F2ED3BA63}" destId="{6B7EDEA8-6ADC-4F5C-92F9-50FB270B8C6D}" srcOrd="1" destOrd="0" presId="urn:microsoft.com/office/officeart/2005/8/layout/list1"/>
    <dgm:cxn modelId="{297C6494-9CCC-4FBD-823F-B056DBF02DBB}" type="presOf" srcId="{D4A47DCC-16B5-4535-B693-A473ED162C22}" destId="{41DB941D-6B27-485E-ACEA-8CD39B9FECC3}" srcOrd="1" destOrd="0" presId="urn:microsoft.com/office/officeart/2005/8/layout/list1"/>
    <dgm:cxn modelId="{AA66B01B-6569-401B-8C0D-FFEE22CCC071}" type="presOf" srcId="{A7F8E04B-9203-4D95-8127-4814F12C6916}" destId="{0B74B6D7-F28C-4043-8A5C-AFE26FAFCD91}" srcOrd="1" destOrd="0" presId="urn:microsoft.com/office/officeart/2005/8/layout/list1"/>
    <dgm:cxn modelId="{804F2B64-5585-45AD-B4E4-99C41770A4E7}" srcId="{2EAEBD26-B032-43BE-B128-9797F22ED4C1}" destId="{461C3862-5041-462A-820A-DD6B68E0C1E7}" srcOrd="2" destOrd="0" parTransId="{7B575FAB-4ACD-4A4E-A3F3-AA1043567067}" sibTransId="{A7A82ACB-EED4-4F21-BFF1-349185D8D4AC}"/>
    <dgm:cxn modelId="{834A3583-DAAC-4A52-8AC4-9F37DB2E87B1}" srcId="{2EAEBD26-B032-43BE-B128-9797F22ED4C1}" destId="{57F2750D-807E-4233-96F6-BD555933E7B0}" srcOrd="1" destOrd="0" parTransId="{2F4C72EA-F177-4D8E-9544-9ACAE77364A6}" sibTransId="{F08E6EC2-A231-4F14-BA23-6824221E88F7}"/>
    <dgm:cxn modelId="{E724B6D0-3243-4F5E-BE60-542EF4438AA7}" srcId="{2EAEBD26-B032-43BE-B128-9797F22ED4C1}" destId="{7D89281B-5106-4ADC-B06E-E8AB325C62C0}" srcOrd="0" destOrd="0" parTransId="{E219E048-01B8-4CA4-90AD-495A0D700E18}" sibTransId="{8871521D-B253-4DDF-93BE-F54CE5CB525C}"/>
    <dgm:cxn modelId="{6A26201C-62B7-4C73-A11A-7BF9CDAE64E9}" type="presOf" srcId="{2EAEBD26-B032-43BE-B128-9797F22ED4C1}" destId="{AD1F0722-F327-4347-9D2C-605B7E0702AC}" srcOrd="0" destOrd="0" presId="urn:microsoft.com/office/officeart/2005/8/layout/list1"/>
    <dgm:cxn modelId="{ACDC27D6-FD4B-4362-AAF0-7CCBDBF6DAE2}" srcId="{2EAEBD26-B032-43BE-B128-9797F22ED4C1}" destId="{2DF57F8F-DE79-4B40-8991-08AC90367D33}" srcOrd="3" destOrd="0" parTransId="{286FC52F-6A21-4BBA-B2CD-33858581F11B}" sibTransId="{E2C165B1-2DC1-4625-B81E-015CC47C4F31}"/>
    <dgm:cxn modelId="{E3994513-D3BF-4660-8A71-DE7DEFC34BB7}" type="presOf" srcId="{B61B9F6B-5132-4220-BF51-D38C02E8AD44}" destId="{4614F43E-8026-47C4-B639-67DA0F642D7D}" srcOrd="0" destOrd="0" presId="urn:microsoft.com/office/officeart/2005/8/layout/list1"/>
    <dgm:cxn modelId="{7FF574E6-A74F-4232-84A2-FF5ECAF429E3}" type="presOf" srcId="{461C3862-5041-462A-820A-DD6B68E0C1E7}" destId="{15653DBD-16A7-4165-9410-05D3FDBC921E}" srcOrd="0" destOrd="0" presId="urn:microsoft.com/office/officeart/2005/8/layout/list1"/>
    <dgm:cxn modelId="{66E3337B-DB20-4742-918F-4E554939F31C}" type="presParOf" srcId="{AD1F0722-F327-4347-9D2C-605B7E0702AC}" destId="{4C611543-CA1E-43E4-BB67-CE69F72E2EAA}" srcOrd="0" destOrd="0" presId="urn:microsoft.com/office/officeart/2005/8/layout/list1"/>
    <dgm:cxn modelId="{409CF752-181A-4EA4-88A2-5DFDE2326286}" type="presParOf" srcId="{4C611543-CA1E-43E4-BB67-CE69F72E2EAA}" destId="{A449B7B5-399B-4A14-8E0E-41D53FDA59B9}" srcOrd="0" destOrd="0" presId="urn:microsoft.com/office/officeart/2005/8/layout/list1"/>
    <dgm:cxn modelId="{494561A3-E7E6-4443-B5C6-E289CDDE42B2}" type="presParOf" srcId="{4C611543-CA1E-43E4-BB67-CE69F72E2EAA}" destId="{697B2842-2658-4AD9-889C-B9AF1DAAAF21}" srcOrd="1" destOrd="0" presId="urn:microsoft.com/office/officeart/2005/8/layout/list1"/>
    <dgm:cxn modelId="{4A8190AF-195F-45DD-A689-BC7B8F81F687}" type="presParOf" srcId="{AD1F0722-F327-4347-9D2C-605B7E0702AC}" destId="{B64F97BD-02E2-4F26-B2AD-36F529A61543}" srcOrd="1" destOrd="0" presId="urn:microsoft.com/office/officeart/2005/8/layout/list1"/>
    <dgm:cxn modelId="{938412CD-C931-4AE5-BE7B-1F6A97BE8AA1}" type="presParOf" srcId="{AD1F0722-F327-4347-9D2C-605B7E0702AC}" destId="{BCACAD49-176A-4CE9-A498-E96D6AA7126A}" srcOrd="2" destOrd="0" presId="urn:microsoft.com/office/officeart/2005/8/layout/list1"/>
    <dgm:cxn modelId="{C22B068A-5CA4-477D-9FA3-B5AAF0683812}" type="presParOf" srcId="{AD1F0722-F327-4347-9D2C-605B7E0702AC}" destId="{AA8AA90E-3584-49B1-AE1F-D52B92E6977C}" srcOrd="3" destOrd="0" presId="urn:microsoft.com/office/officeart/2005/8/layout/list1"/>
    <dgm:cxn modelId="{D03AEA11-BC1D-4218-B9D9-0CD50E5E226D}" type="presParOf" srcId="{AD1F0722-F327-4347-9D2C-605B7E0702AC}" destId="{3483BA26-B9CD-4BA3-BB48-A69AE5A69A96}" srcOrd="4" destOrd="0" presId="urn:microsoft.com/office/officeart/2005/8/layout/list1"/>
    <dgm:cxn modelId="{7AD89465-05D9-4F6B-9B80-9D2ABD4BAEB8}" type="presParOf" srcId="{3483BA26-B9CD-4BA3-BB48-A69AE5A69A96}" destId="{EF747A93-34DD-4383-BB0F-1B039B002609}" srcOrd="0" destOrd="0" presId="urn:microsoft.com/office/officeart/2005/8/layout/list1"/>
    <dgm:cxn modelId="{B637510C-71B9-42CF-8459-714C9E984463}" type="presParOf" srcId="{3483BA26-B9CD-4BA3-BB48-A69AE5A69A96}" destId="{AD40DD69-6FC7-4465-A791-9FD0350FECB4}" srcOrd="1" destOrd="0" presId="urn:microsoft.com/office/officeart/2005/8/layout/list1"/>
    <dgm:cxn modelId="{27C13510-DA80-4DCF-855E-029D0804FCA4}" type="presParOf" srcId="{AD1F0722-F327-4347-9D2C-605B7E0702AC}" destId="{DA58603C-D058-4D0F-ADB4-399B0A25D2C1}" srcOrd="5" destOrd="0" presId="urn:microsoft.com/office/officeart/2005/8/layout/list1"/>
    <dgm:cxn modelId="{1C8B31A9-B6FF-4A71-B033-AE1C6FEF8B2C}" type="presParOf" srcId="{AD1F0722-F327-4347-9D2C-605B7E0702AC}" destId="{66BE98B7-94D6-4111-AC76-7F74371192FF}" srcOrd="6" destOrd="0" presId="urn:microsoft.com/office/officeart/2005/8/layout/list1"/>
    <dgm:cxn modelId="{0E3B99DB-04BF-4741-88D7-42300FD3155D}" type="presParOf" srcId="{AD1F0722-F327-4347-9D2C-605B7E0702AC}" destId="{486706D6-1DCE-4653-82E2-BEEFBE5D0593}" srcOrd="7" destOrd="0" presId="urn:microsoft.com/office/officeart/2005/8/layout/list1"/>
    <dgm:cxn modelId="{5C2A630F-F113-4CFC-8BBC-F59A2700A722}" type="presParOf" srcId="{AD1F0722-F327-4347-9D2C-605B7E0702AC}" destId="{7F52FA5E-3E8B-421C-8CCF-4CEEDF4B8212}" srcOrd="8" destOrd="0" presId="urn:microsoft.com/office/officeart/2005/8/layout/list1"/>
    <dgm:cxn modelId="{D3E5F7C3-CCE8-4B07-BBD8-F8775F89A336}" type="presParOf" srcId="{7F52FA5E-3E8B-421C-8CCF-4CEEDF4B8212}" destId="{15653DBD-16A7-4165-9410-05D3FDBC921E}" srcOrd="0" destOrd="0" presId="urn:microsoft.com/office/officeart/2005/8/layout/list1"/>
    <dgm:cxn modelId="{D5BA266C-DC38-4C11-96B2-9B1E83F84A61}" type="presParOf" srcId="{7F52FA5E-3E8B-421C-8CCF-4CEEDF4B8212}" destId="{3CE06287-A8A9-4C90-87B0-49B2F6048E34}" srcOrd="1" destOrd="0" presId="urn:microsoft.com/office/officeart/2005/8/layout/list1"/>
    <dgm:cxn modelId="{2BB64DD7-2759-46BC-A1FC-2AE8B18427EE}" type="presParOf" srcId="{AD1F0722-F327-4347-9D2C-605B7E0702AC}" destId="{B6C04AC2-CCE8-424C-9FFF-73EBE42A6093}" srcOrd="9" destOrd="0" presId="urn:microsoft.com/office/officeart/2005/8/layout/list1"/>
    <dgm:cxn modelId="{81F345E8-6C09-466E-B997-C6D316DADD9C}" type="presParOf" srcId="{AD1F0722-F327-4347-9D2C-605B7E0702AC}" destId="{BB79E1B7-2063-4604-B388-60BC164DEF3A}" srcOrd="10" destOrd="0" presId="urn:microsoft.com/office/officeart/2005/8/layout/list1"/>
    <dgm:cxn modelId="{1BAA725B-BC18-4134-946F-CC089819C931}" type="presParOf" srcId="{AD1F0722-F327-4347-9D2C-605B7E0702AC}" destId="{AD55B41C-7F4E-4AEA-B7EF-580810B361F7}" srcOrd="11" destOrd="0" presId="urn:microsoft.com/office/officeart/2005/8/layout/list1"/>
    <dgm:cxn modelId="{F47A891D-CF89-4CC1-BEB2-79B88E35BCB1}" type="presParOf" srcId="{AD1F0722-F327-4347-9D2C-605B7E0702AC}" destId="{9611C5E7-7C2E-49AD-B2FD-381400A3D8CD}" srcOrd="12" destOrd="0" presId="urn:microsoft.com/office/officeart/2005/8/layout/list1"/>
    <dgm:cxn modelId="{CE647D95-B2DE-4C18-8D99-4EDB81623325}" type="presParOf" srcId="{9611C5E7-7C2E-49AD-B2FD-381400A3D8CD}" destId="{89626FBF-3BD6-4DF1-8788-3FA8F0AE2EA7}" srcOrd="0" destOrd="0" presId="urn:microsoft.com/office/officeart/2005/8/layout/list1"/>
    <dgm:cxn modelId="{9D0692AD-C0B7-4106-9188-C21281B4E222}" type="presParOf" srcId="{9611C5E7-7C2E-49AD-B2FD-381400A3D8CD}" destId="{74D31B97-B8F0-4654-9AF6-F38410498B0C}" srcOrd="1" destOrd="0" presId="urn:microsoft.com/office/officeart/2005/8/layout/list1"/>
    <dgm:cxn modelId="{232E87BE-4D27-4CD8-B0F0-F425BB5F09AE}" type="presParOf" srcId="{AD1F0722-F327-4347-9D2C-605B7E0702AC}" destId="{5BE8CFB3-EE3C-48DF-B2E5-508D7C117337}" srcOrd="13" destOrd="0" presId="urn:microsoft.com/office/officeart/2005/8/layout/list1"/>
    <dgm:cxn modelId="{C963FCB4-C397-4D1F-B659-E944B47D4415}" type="presParOf" srcId="{AD1F0722-F327-4347-9D2C-605B7E0702AC}" destId="{941F06D5-47CD-4B0C-A023-8279E2FA41E3}" srcOrd="14" destOrd="0" presId="urn:microsoft.com/office/officeart/2005/8/layout/list1"/>
    <dgm:cxn modelId="{223CE57F-227F-41C4-898F-00F6DF928532}" type="presParOf" srcId="{AD1F0722-F327-4347-9D2C-605B7E0702AC}" destId="{9AF9A64E-B8FD-40C3-A46A-7D4EDDC18E1E}" srcOrd="15" destOrd="0" presId="urn:microsoft.com/office/officeart/2005/8/layout/list1"/>
    <dgm:cxn modelId="{B8D6AED9-4D0D-46B2-A109-6D3463E46B37}" type="presParOf" srcId="{AD1F0722-F327-4347-9D2C-605B7E0702AC}" destId="{21059C18-0849-4AB6-8A43-B8064E9317FC}" srcOrd="16" destOrd="0" presId="urn:microsoft.com/office/officeart/2005/8/layout/list1"/>
    <dgm:cxn modelId="{22293EA6-741B-4741-A593-7B759C1DA684}" type="presParOf" srcId="{21059C18-0849-4AB6-8A43-B8064E9317FC}" destId="{6B2BFE42-A3C6-49E5-B646-7C25C5E6DAF0}" srcOrd="0" destOrd="0" presId="urn:microsoft.com/office/officeart/2005/8/layout/list1"/>
    <dgm:cxn modelId="{D11D8F1B-FF6E-4CB4-8EF0-150292CEF0F9}" type="presParOf" srcId="{21059C18-0849-4AB6-8A43-B8064E9317FC}" destId="{3BCD9874-1E69-404A-9988-3B74BBB57943}" srcOrd="1" destOrd="0" presId="urn:microsoft.com/office/officeart/2005/8/layout/list1"/>
    <dgm:cxn modelId="{59112216-0E56-4504-A70D-239B41333C1F}" type="presParOf" srcId="{AD1F0722-F327-4347-9D2C-605B7E0702AC}" destId="{ED3B3422-1798-481E-8B72-FC76F870A81B}" srcOrd="17" destOrd="0" presId="urn:microsoft.com/office/officeart/2005/8/layout/list1"/>
    <dgm:cxn modelId="{4E426DBD-CDC8-41E7-A2C4-A0A6FFBC1273}" type="presParOf" srcId="{AD1F0722-F327-4347-9D2C-605B7E0702AC}" destId="{9102D97D-354F-469D-9FA4-2C2C6A2677FE}" srcOrd="18" destOrd="0" presId="urn:microsoft.com/office/officeart/2005/8/layout/list1"/>
    <dgm:cxn modelId="{2F91B4FC-538A-40E5-8C02-3710F0AEDD0C}" type="presParOf" srcId="{AD1F0722-F327-4347-9D2C-605B7E0702AC}" destId="{D3056FD2-FED6-42C7-819E-D1BB11D9119A}" srcOrd="19" destOrd="0" presId="urn:microsoft.com/office/officeart/2005/8/layout/list1"/>
    <dgm:cxn modelId="{939C5D5D-6AF2-4B0A-950F-2AA6F53670E9}" type="presParOf" srcId="{AD1F0722-F327-4347-9D2C-605B7E0702AC}" destId="{513D61C4-6FAE-4C64-96A1-6B69BA53E782}" srcOrd="20" destOrd="0" presId="urn:microsoft.com/office/officeart/2005/8/layout/list1"/>
    <dgm:cxn modelId="{BF616004-6E42-413D-9171-943A263BA39D}" type="presParOf" srcId="{513D61C4-6FAE-4C64-96A1-6B69BA53E782}" destId="{4FA9EFA8-F080-444E-8E3D-485854DD6F01}" srcOrd="0" destOrd="0" presId="urn:microsoft.com/office/officeart/2005/8/layout/list1"/>
    <dgm:cxn modelId="{E3F74283-243E-4A4E-8DDF-6EA2B48CA2D7}" type="presParOf" srcId="{513D61C4-6FAE-4C64-96A1-6B69BA53E782}" destId="{6B7EDEA8-6ADC-4F5C-92F9-50FB270B8C6D}" srcOrd="1" destOrd="0" presId="urn:microsoft.com/office/officeart/2005/8/layout/list1"/>
    <dgm:cxn modelId="{35572806-5296-440E-9D44-9FBB156E165D}" type="presParOf" srcId="{AD1F0722-F327-4347-9D2C-605B7E0702AC}" destId="{89B0B003-9961-4E8E-85FC-46135FBA1DBA}" srcOrd="21" destOrd="0" presId="urn:microsoft.com/office/officeart/2005/8/layout/list1"/>
    <dgm:cxn modelId="{32F754CD-71CF-4F8A-8E80-71C32E42CFAF}" type="presParOf" srcId="{AD1F0722-F327-4347-9D2C-605B7E0702AC}" destId="{4561CCC2-773C-4995-8948-1B642443ED68}" srcOrd="22" destOrd="0" presId="urn:microsoft.com/office/officeart/2005/8/layout/list1"/>
    <dgm:cxn modelId="{C15EEADF-0988-4EDB-9984-AA503661E7A8}" type="presParOf" srcId="{AD1F0722-F327-4347-9D2C-605B7E0702AC}" destId="{F91DE9AB-8FAD-43D0-BFE0-73F0FB4C8876}" srcOrd="23" destOrd="0" presId="urn:microsoft.com/office/officeart/2005/8/layout/list1"/>
    <dgm:cxn modelId="{264A07E3-FEEF-476E-9D1D-EF2497A3C22F}" type="presParOf" srcId="{AD1F0722-F327-4347-9D2C-605B7E0702AC}" destId="{ECBBCE10-8596-40CB-A513-59480103CB8F}" srcOrd="24" destOrd="0" presId="urn:microsoft.com/office/officeart/2005/8/layout/list1"/>
    <dgm:cxn modelId="{AEF9856F-DF5B-4E48-A27A-CC50CDC9B68A}" type="presParOf" srcId="{ECBBCE10-8596-40CB-A513-59480103CB8F}" destId="{4614F43E-8026-47C4-B639-67DA0F642D7D}" srcOrd="0" destOrd="0" presId="urn:microsoft.com/office/officeart/2005/8/layout/list1"/>
    <dgm:cxn modelId="{1CA35E69-9020-41A9-B9DD-6E2FFE1C519A}" type="presParOf" srcId="{ECBBCE10-8596-40CB-A513-59480103CB8F}" destId="{9ACCD5C8-37A4-4A0C-B822-3D8913735E66}" srcOrd="1" destOrd="0" presId="urn:microsoft.com/office/officeart/2005/8/layout/list1"/>
    <dgm:cxn modelId="{1E61EDDE-8370-4AD0-A86B-171B220984EF}" type="presParOf" srcId="{AD1F0722-F327-4347-9D2C-605B7E0702AC}" destId="{3A5FE59F-B68B-4C2F-A158-9147FC9CFD44}" srcOrd="25" destOrd="0" presId="urn:microsoft.com/office/officeart/2005/8/layout/list1"/>
    <dgm:cxn modelId="{FF5B04FF-4023-4ABA-8B1F-E032BDF3AFBB}" type="presParOf" srcId="{AD1F0722-F327-4347-9D2C-605B7E0702AC}" destId="{1747B0C0-BCD8-4224-BB86-0AF0ADCD83B2}" srcOrd="26" destOrd="0" presId="urn:microsoft.com/office/officeart/2005/8/layout/list1"/>
    <dgm:cxn modelId="{94BB3EC7-CE07-4426-B598-4ADA6556F8CE}" type="presParOf" srcId="{AD1F0722-F327-4347-9D2C-605B7E0702AC}" destId="{066E0C90-B00E-4293-B7E8-D7AE85D0FF24}" srcOrd="27" destOrd="0" presId="urn:microsoft.com/office/officeart/2005/8/layout/list1"/>
    <dgm:cxn modelId="{EBEF6338-41E7-4431-8804-AE98CF0D0E8B}" type="presParOf" srcId="{AD1F0722-F327-4347-9D2C-605B7E0702AC}" destId="{FAB8EF7D-C4F7-48C1-BAF8-92BC1CDD16CE}" srcOrd="28" destOrd="0" presId="urn:microsoft.com/office/officeart/2005/8/layout/list1"/>
    <dgm:cxn modelId="{EAF40E9E-4FB9-4452-B448-97DE7871BB0F}" type="presParOf" srcId="{FAB8EF7D-C4F7-48C1-BAF8-92BC1CDD16CE}" destId="{FFD42666-9679-4BC2-9785-8D98A9607D13}" srcOrd="0" destOrd="0" presId="urn:microsoft.com/office/officeart/2005/8/layout/list1"/>
    <dgm:cxn modelId="{26CBEC3D-DEA7-44FF-80E8-91CED4E03FB5}" type="presParOf" srcId="{FAB8EF7D-C4F7-48C1-BAF8-92BC1CDD16CE}" destId="{41DB941D-6B27-485E-ACEA-8CD39B9FECC3}" srcOrd="1" destOrd="0" presId="urn:microsoft.com/office/officeart/2005/8/layout/list1"/>
    <dgm:cxn modelId="{30E46149-45D1-4773-9A02-9E11374438AD}" type="presParOf" srcId="{AD1F0722-F327-4347-9D2C-605B7E0702AC}" destId="{A3C20DBB-6A49-4C14-BDD5-C5C83F03C22D}" srcOrd="29" destOrd="0" presId="urn:microsoft.com/office/officeart/2005/8/layout/list1"/>
    <dgm:cxn modelId="{DD247800-2A72-4F4F-A48D-0B13EE4D14ED}" type="presParOf" srcId="{AD1F0722-F327-4347-9D2C-605B7E0702AC}" destId="{C427F768-AFCB-4919-B98E-F57A6B2EDC8B}" srcOrd="30" destOrd="0" presId="urn:microsoft.com/office/officeart/2005/8/layout/list1"/>
    <dgm:cxn modelId="{96FBDB49-B5D1-4CA4-B476-6613CA73D5BF}" type="presParOf" srcId="{AD1F0722-F327-4347-9D2C-605B7E0702AC}" destId="{5EC253F9-1A34-4D42-ACFD-157CE9252320}" srcOrd="31" destOrd="0" presId="urn:microsoft.com/office/officeart/2005/8/layout/list1"/>
    <dgm:cxn modelId="{1FB0DAB1-9695-4F63-8675-C1A6E2843171}" type="presParOf" srcId="{AD1F0722-F327-4347-9D2C-605B7E0702AC}" destId="{FB18E9B7-FB5F-49C5-9A1A-20AB7321ACE8}" srcOrd="32" destOrd="0" presId="urn:microsoft.com/office/officeart/2005/8/layout/list1"/>
    <dgm:cxn modelId="{EB24DE2F-08A9-4841-96FE-2F67411D363A}" type="presParOf" srcId="{FB18E9B7-FB5F-49C5-9A1A-20AB7321ACE8}" destId="{52E88EF9-C28D-4024-AF82-689E24AFFFC2}" srcOrd="0" destOrd="0" presId="urn:microsoft.com/office/officeart/2005/8/layout/list1"/>
    <dgm:cxn modelId="{FBE8AC21-0DCA-486B-A252-AFDA86256AB0}" type="presParOf" srcId="{FB18E9B7-FB5F-49C5-9A1A-20AB7321ACE8}" destId="{53695870-D7C3-45FD-A2F1-C0D1C3DDCD8A}" srcOrd="1" destOrd="0" presId="urn:microsoft.com/office/officeart/2005/8/layout/list1"/>
    <dgm:cxn modelId="{C20876D0-B2EA-483F-869E-11FEA2258FB1}" type="presParOf" srcId="{AD1F0722-F327-4347-9D2C-605B7E0702AC}" destId="{EA273D66-C4CD-47DD-8307-DCE2DA1C2A86}" srcOrd="33" destOrd="0" presId="urn:microsoft.com/office/officeart/2005/8/layout/list1"/>
    <dgm:cxn modelId="{F2C2AFAA-EDA8-4AD9-8127-BD6BD34EAA1E}" type="presParOf" srcId="{AD1F0722-F327-4347-9D2C-605B7E0702AC}" destId="{95655C13-0A2D-457B-A6E6-68DFF250A502}" srcOrd="34" destOrd="0" presId="urn:microsoft.com/office/officeart/2005/8/layout/list1"/>
    <dgm:cxn modelId="{6BB51A0D-D102-4445-B987-7F869124D25C}" type="presParOf" srcId="{AD1F0722-F327-4347-9D2C-605B7E0702AC}" destId="{34CAC343-062F-415A-9EA4-B08E8E5E618B}" srcOrd="35" destOrd="0" presId="urn:microsoft.com/office/officeart/2005/8/layout/list1"/>
    <dgm:cxn modelId="{84C97BC8-601C-45B3-ACE6-2ADF56375915}" type="presParOf" srcId="{AD1F0722-F327-4347-9D2C-605B7E0702AC}" destId="{08F6E231-A711-4E01-883D-128AC824EDD1}" srcOrd="36" destOrd="0" presId="urn:microsoft.com/office/officeart/2005/8/layout/list1"/>
    <dgm:cxn modelId="{14102A77-FE1F-4162-A6E9-92EBBBBFC506}" type="presParOf" srcId="{08F6E231-A711-4E01-883D-128AC824EDD1}" destId="{D0DF99E2-2B6B-4341-9DA9-527344728EBC}" srcOrd="0" destOrd="0" presId="urn:microsoft.com/office/officeart/2005/8/layout/list1"/>
    <dgm:cxn modelId="{0242C52E-44C4-40FA-9745-767CA6772610}" type="presParOf" srcId="{08F6E231-A711-4E01-883D-128AC824EDD1}" destId="{0B74B6D7-F28C-4043-8A5C-AFE26FAFCD91}" srcOrd="1" destOrd="0" presId="urn:microsoft.com/office/officeart/2005/8/layout/list1"/>
    <dgm:cxn modelId="{37CCEBF4-06A8-425E-8CB0-24F20A2027E9}" type="presParOf" srcId="{AD1F0722-F327-4347-9D2C-605B7E0702AC}" destId="{E4F7336A-6B0E-4763-A301-07582FFBFE4D}" srcOrd="37" destOrd="0" presId="urn:microsoft.com/office/officeart/2005/8/layout/list1"/>
    <dgm:cxn modelId="{0A6837F1-1F39-41D8-A3F1-6FEC9D5FB713}" type="presParOf" srcId="{AD1F0722-F327-4347-9D2C-605B7E0702AC}" destId="{E0FDE136-E755-4090-B4FB-F5056CFDD368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69981-BC30-4FD4-B636-8F2D9159070F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2EAEF9-2270-4CAC-8EE7-5EF275225AD3}">
      <dgm:prSet phldrT="[Текст]"/>
      <dgm:spPr/>
      <dgm:t>
        <a:bodyPr/>
        <a:lstStyle/>
        <a:p>
          <a:r>
            <a:rPr lang="ru-RU" b="1" dirty="0" smtClean="0"/>
            <a:t>Метод анализа и синтеза </a:t>
          </a:r>
          <a:endParaRPr lang="ru-RU" b="1" dirty="0"/>
        </a:p>
      </dgm:t>
    </dgm:pt>
    <dgm:pt modelId="{34847FF6-3B34-4706-BDDF-3249B645ADBA}" type="parTrans" cxnId="{AF7170B3-5EC2-4901-809B-823CAC2A192E}">
      <dgm:prSet/>
      <dgm:spPr/>
      <dgm:t>
        <a:bodyPr/>
        <a:lstStyle/>
        <a:p>
          <a:endParaRPr lang="ru-RU"/>
        </a:p>
      </dgm:t>
    </dgm:pt>
    <dgm:pt modelId="{28649495-7287-43E5-BB17-CA86D97EF981}" type="sibTrans" cxnId="{AF7170B3-5EC2-4901-809B-823CAC2A192E}">
      <dgm:prSet/>
      <dgm:spPr/>
      <dgm:t>
        <a:bodyPr/>
        <a:lstStyle/>
        <a:p>
          <a:endParaRPr lang="ru-RU"/>
        </a:p>
      </dgm:t>
    </dgm:pt>
    <dgm:pt modelId="{19E78E9C-9491-486E-8515-C3CAB2AE500D}">
      <dgm:prSet phldrT="[Текст]" custT="1"/>
      <dgm:spPr/>
      <dgm:t>
        <a:bodyPr/>
        <a:lstStyle/>
        <a:p>
          <a:r>
            <a:rPr lang="ru-RU" sz="2500" dirty="0" smtClean="0"/>
            <a:t>изучение объекта                </a:t>
          </a:r>
          <a:r>
            <a:rPr lang="ru-RU" sz="2800" b="1" dirty="0" smtClean="0">
              <a:solidFill>
                <a:srgbClr val="0070C0"/>
              </a:solidFill>
            </a:rPr>
            <a:t>по частям </a:t>
          </a:r>
          <a:endParaRPr lang="ru-RU" sz="2500" b="1" dirty="0">
            <a:solidFill>
              <a:srgbClr val="0070C0"/>
            </a:solidFill>
          </a:endParaRPr>
        </a:p>
      </dgm:t>
    </dgm:pt>
    <dgm:pt modelId="{C0718ADB-BB99-48E5-B739-62849653DB3B}" type="parTrans" cxnId="{0CDF222B-AA73-409C-844F-49AD74371611}">
      <dgm:prSet/>
      <dgm:spPr/>
      <dgm:t>
        <a:bodyPr/>
        <a:lstStyle/>
        <a:p>
          <a:endParaRPr lang="ru-RU"/>
        </a:p>
      </dgm:t>
    </dgm:pt>
    <dgm:pt modelId="{28224DE7-53BA-4F8A-A0D4-5FFF941CA6B3}" type="sibTrans" cxnId="{0CDF222B-AA73-409C-844F-49AD74371611}">
      <dgm:prSet/>
      <dgm:spPr/>
      <dgm:t>
        <a:bodyPr/>
        <a:lstStyle/>
        <a:p>
          <a:endParaRPr lang="ru-RU"/>
        </a:p>
      </dgm:t>
    </dgm:pt>
    <dgm:pt modelId="{F804DFDE-EA21-4698-A6F6-34124D9A4C2C}">
      <dgm:prSet phldrT="[Текст]" custT="1"/>
      <dgm:spPr/>
      <dgm:t>
        <a:bodyPr/>
        <a:lstStyle/>
        <a:p>
          <a:r>
            <a:rPr lang="ru-RU" sz="1600" dirty="0" smtClean="0"/>
            <a:t>анализ показателя себестоимости </a:t>
          </a:r>
          <a:r>
            <a:rPr lang="ru-RU" sz="1800" b="1" dirty="0" smtClean="0">
              <a:solidFill>
                <a:srgbClr val="0070C0"/>
              </a:solidFill>
            </a:rPr>
            <a:t>по элементам</a:t>
          </a:r>
          <a:r>
            <a:rPr lang="ru-RU" sz="1600" dirty="0" smtClean="0"/>
            <a:t> затрат (сырье, энергоресурсы, зарплата и т.д.)</a:t>
          </a:r>
          <a:endParaRPr lang="ru-RU" sz="1600" dirty="0"/>
        </a:p>
      </dgm:t>
    </dgm:pt>
    <dgm:pt modelId="{385C533D-9B95-4015-B899-A022D3F7A49D}" type="parTrans" cxnId="{FC351005-A8E8-4A1A-A917-A0DE24CCDD7B}">
      <dgm:prSet/>
      <dgm:spPr/>
      <dgm:t>
        <a:bodyPr/>
        <a:lstStyle/>
        <a:p>
          <a:endParaRPr lang="ru-RU"/>
        </a:p>
      </dgm:t>
    </dgm:pt>
    <dgm:pt modelId="{314737C4-305B-4113-94C8-A190B88EB1B2}" type="sibTrans" cxnId="{FC351005-A8E8-4A1A-A917-A0DE24CCDD7B}">
      <dgm:prSet/>
      <dgm:spPr/>
      <dgm:t>
        <a:bodyPr/>
        <a:lstStyle/>
        <a:p>
          <a:endParaRPr lang="ru-RU"/>
        </a:p>
      </dgm:t>
    </dgm:pt>
    <dgm:pt modelId="{9161A26E-AB16-4C20-B3EE-DBF690FD6D4F}">
      <dgm:prSet phldrT="[Текст]" custT="1"/>
      <dgm:spPr/>
      <dgm:t>
        <a:bodyPr/>
        <a:lstStyle/>
        <a:p>
          <a:r>
            <a:rPr lang="ru-RU" sz="2500" dirty="0" smtClean="0"/>
            <a:t>изучение объекта                    </a:t>
          </a:r>
          <a:r>
            <a:rPr lang="ru-RU" sz="2800" b="1" dirty="0" smtClean="0">
              <a:solidFill>
                <a:srgbClr val="0070C0"/>
              </a:solidFill>
            </a:rPr>
            <a:t>в целом</a:t>
          </a:r>
        </a:p>
      </dgm:t>
    </dgm:pt>
    <dgm:pt modelId="{A2DEF57A-C5EE-418C-9B53-FD7AD56597F1}" type="parTrans" cxnId="{6D59A8D2-57B6-4093-900F-09A2CAAC8283}">
      <dgm:prSet/>
      <dgm:spPr/>
      <dgm:t>
        <a:bodyPr/>
        <a:lstStyle/>
        <a:p>
          <a:endParaRPr lang="ru-RU"/>
        </a:p>
      </dgm:t>
    </dgm:pt>
    <dgm:pt modelId="{46CD81DE-B8F4-4AC4-9E0D-2F83CA81C4B2}" type="sibTrans" cxnId="{6D59A8D2-57B6-4093-900F-09A2CAAC8283}">
      <dgm:prSet/>
      <dgm:spPr/>
      <dgm:t>
        <a:bodyPr/>
        <a:lstStyle/>
        <a:p>
          <a:endParaRPr lang="ru-RU"/>
        </a:p>
      </dgm:t>
    </dgm:pt>
    <dgm:pt modelId="{C466E919-9AC9-444C-9033-450C8E738A23}">
      <dgm:prSet phldrT="[Текст]" custT="1"/>
      <dgm:spPr/>
      <dgm:t>
        <a:bodyPr/>
        <a:lstStyle/>
        <a:p>
          <a:r>
            <a:rPr lang="ru-RU" sz="1800" dirty="0" smtClean="0"/>
            <a:t>Изучение влияния себестоимости продукции (</a:t>
          </a:r>
          <a:r>
            <a:rPr lang="ru-RU" sz="2000" b="1" dirty="0" smtClean="0">
              <a:solidFill>
                <a:srgbClr val="0070C0"/>
              </a:solidFill>
            </a:rPr>
            <a:t>как суммы</a:t>
          </a:r>
          <a:r>
            <a:rPr lang="ru-RU" sz="2000" b="1" dirty="0" smtClean="0">
              <a:solidFill>
                <a:srgbClr val="00B0F0"/>
              </a:solidFill>
            </a:rPr>
            <a:t> </a:t>
          </a:r>
          <a:r>
            <a:rPr lang="ru-RU" sz="1800" dirty="0" smtClean="0"/>
            <a:t>всех затрат) на динамику прибыли </a:t>
          </a:r>
          <a:endParaRPr lang="ru-RU" sz="1800" dirty="0"/>
        </a:p>
      </dgm:t>
    </dgm:pt>
    <dgm:pt modelId="{106C1578-2BF4-45BA-B528-E7C2CA75459F}" type="parTrans" cxnId="{813F2B17-F5B0-4DFC-AB5F-63B957E2FD38}">
      <dgm:prSet/>
      <dgm:spPr/>
      <dgm:t>
        <a:bodyPr/>
        <a:lstStyle/>
        <a:p>
          <a:endParaRPr lang="ru-RU"/>
        </a:p>
      </dgm:t>
    </dgm:pt>
    <dgm:pt modelId="{9D5D07C8-BF85-4F71-9FBC-7DEFB08136CF}" type="sibTrans" cxnId="{813F2B17-F5B0-4DFC-AB5F-63B957E2FD38}">
      <dgm:prSet/>
      <dgm:spPr/>
      <dgm:t>
        <a:bodyPr/>
        <a:lstStyle/>
        <a:p>
          <a:endParaRPr lang="ru-RU"/>
        </a:p>
      </dgm:t>
    </dgm:pt>
    <dgm:pt modelId="{1B89075C-DAE1-49FC-A25C-7C5D75B39CAB}" type="pres">
      <dgm:prSet presAssocID="{40969981-BC30-4FD4-B636-8F2D915907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75ED4B-D668-4105-92AB-8872FCF5DF62}" type="pres">
      <dgm:prSet presAssocID="{982EAEF9-2270-4CAC-8EE7-5EF275225AD3}" presName="vertOne" presStyleCnt="0"/>
      <dgm:spPr/>
    </dgm:pt>
    <dgm:pt modelId="{A4AB1EFE-7CD2-43F3-B745-F344433FC35B}" type="pres">
      <dgm:prSet presAssocID="{982EAEF9-2270-4CAC-8EE7-5EF275225AD3}" presName="txOne" presStyleLbl="node0" presStyleIdx="0" presStyleCnt="1" custScaleX="44564" custScaleY="105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59AA8-6D7C-4B68-903F-1D0131DF193B}" type="pres">
      <dgm:prSet presAssocID="{982EAEF9-2270-4CAC-8EE7-5EF275225AD3}" presName="parTransOne" presStyleCnt="0"/>
      <dgm:spPr/>
    </dgm:pt>
    <dgm:pt modelId="{85F1B48B-4C9D-465F-ADE1-E44D9921EDF2}" type="pres">
      <dgm:prSet presAssocID="{982EAEF9-2270-4CAC-8EE7-5EF275225AD3}" presName="horzOne" presStyleCnt="0"/>
      <dgm:spPr/>
    </dgm:pt>
    <dgm:pt modelId="{02542126-5C55-47E4-BA7E-53DFFB8CDFB1}" type="pres">
      <dgm:prSet presAssocID="{19E78E9C-9491-486E-8515-C3CAB2AE500D}" presName="vertTwo" presStyleCnt="0"/>
      <dgm:spPr/>
    </dgm:pt>
    <dgm:pt modelId="{72B53836-8337-440C-A655-3798F7F5D3DC}" type="pres">
      <dgm:prSet presAssocID="{19E78E9C-9491-486E-8515-C3CAB2AE50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F5536-6630-48DB-99AD-319C34DC565F}" type="pres">
      <dgm:prSet presAssocID="{19E78E9C-9491-486E-8515-C3CAB2AE500D}" presName="parTransTwo" presStyleCnt="0"/>
      <dgm:spPr/>
    </dgm:pt>
    <dgm:pt modelId="{E05FB03D-DA5E-4CF3-A93C-2169CB9DE731}" type="pres">
      <dgm:prSet presAssocID="{19E78E9C-9491-486E-8515-C3CAB2AE500D}" presName="horzTwo" presStyleCnt="0"/>
      <dgm:spPr/>
    </dgm:pt>
    <dgm:pt modelId="{CD5851FA-D2DE-4DDD-835A-3F715EE7B76A}" type="pres">
      <dgm:prSet presAssocID="{F804DFDE-EA21-4698-A6F6-34124D9A4C2C}" presName="vertThree" presStyleCnt="0"/>
      <dgm:spPr/>
    </dgm:pt>
    <dgm:pt modelId="{2057FF77-43B1-421B-BA47-B15648D2A3C3}" type="pres">
      <dgm:prSet presAssocID="{F804DFDE-EA21-4698-A6F6-34124D9A4C2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A7AC0-D327-448E-8FD9-453396B3776C}" type="pres">
      <dgm:prSet presAssocID="{F804DFDE-EA21-4698-A6F6-34124D9A4C2C}" presName="horzThree" presStyleCnt="0"/>
      <dgm:spPr/>
    </dgm:pt>
    <dgm:pt modelId="{93A9A5B1-7C5B-46C0-A128-4442C20F4661}" type="pres">
      <dgm:prSet presAssocID="{28224DE7-53BA-4F8A-A0D4-5FFF941CA6B3}" presName="sibSpaceTwo" presStyleCnt="0"/>
      <dgm:spPr/>
    </dgm:pt>
    <dgm:pt modelId="{90BB5E29-7D65-46E2-8B12-375954726A71}" type="pres">
      <dgm:prSet presAssocID="{9161A26E-AB16-4C20-B3EE-DBF690FD6D4F}" presName="vertTwo" presStyleCnt="0"/>
      <dgm:spPr/>
    </dgm:pt>
    <dgm:pt modelId="{C1460176-E79B-4E89-A6CB-525837CC311F}" type="pres">
      <dgm:prSet presAssocID="{9161A26E-AB16-4C20-B3EE-DBF690FD6D4F}" presName="txTwo" presStyleLbl="node2" presStyleIdx="1" presStyleCnt="2" custLinFactNeighborX="77" custLinFactNeighborY="23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74BCF-1013-4C69-A671-7C5F739D0A20}" type="pres">
      <dgm:prSet presAssocID="{9161A26E-AB16-4C20-B3EE-DBF690FD6D4F}" presName="parTransTwo" presStyleCnt="0"/>
      <dgm:spPr/>
    </dgm:pt>
    <dgm:pt modelId="{7AAC2A31-2F49-4038-B9AE-BFD48383CB62}" type="pres">
      <dgm:prSet presAssocID="{9161A26E-AB16-4C20-B3EE-DBF690FD6D4F}" presName="horzTwo" presStyleCnt="0"/>
      <dgm:spPr/>
    </dgm:pt>
    <dgm:pt modelId="{554B1289-7580-4414-992E-174244AA6CDD}" type="pres">
      <dgm:prSet presAssocID="{C466E919-9AC9-444C-9033-450C8E738A23}" presName="vertThree" presStyleCnt="0"/>
      <dgm:spPr/>
    </dgm:pt>
    <dgm:pt modelId="{0B421F36-FD9C-4AA9-A7B3-8E483964959D}" type="pres">
      <dgm:prSet presAssocID="{C466E919-9AC9-444C-9033-450C8E738A2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A64CA-5278-42C5-BE8E-2F1A4AC92283}" type="pres">
      <dgm:prSet presAssocID="{C466E919-9AC9-444C-9033-450C8E738A23}" presName="horzThree" presStyleCnt="0"/>
      <dgm:spPr/>
    </dgm:pt>
  </dgm:ptLst>
  <dgm:cxnLst>
    <dgm:cxn modelId="{47BDD0E7-AF05-4C96-81B0-775B9F27BEBC}" type="presOf" srcId="{C466E919-9AC9-444C-9033-450C8E738A23}" destId="{0B421F36-FD9C-4AA9-A7B3-8E483964959D}" srcOrd="0" destOrd="0" presId="urn:microsoft.com/office/officeart/2005/8/layout/hierarchy4"/>
    <dgm:cxn modelId="{6D59A8D2-57B6-4093-900F-09A2CAAC8283}" srcId="{982EAEF9-2270-4CAC-8EE7-5EF275225AD3}" destId="{9161A26E-AB16-4C20-B3EE-DBF690FD6D4F}" srcOrd="1" destOrd="0" parTransId="{A2DEF57A-C5EE-418C-9B53-FD7AD56597F1}" sibTransId="{46CD81DE-B8F4-4AC4-9E0D-2F83CA81C4B2}"/>
    <dgm:cxn modelId="{44448DD6-EB60-48CC-81C3-A9E2AA586435}" type="presOf" srcId="{9161A26E-AB16-4C20-B3EE-DBF690FD6D4F}" destId="{C1460176-E79B-4E89-A6CB-525837CC311F}" srcOrd="0" destOrd="0" presId="urn:microsoft.com/office/officeart/2005/8/layout/hierarchy4"/>
    <dgm:cxn modelId="{2F729307-A999-4BEE-A79A-6626545E1186}" type="presOf" srcId="{F804DFDE-EA21-4698-A6F6-34124D9A4C2C}" destId="{2057FF77-43B1-421B-BA47-B15648D2A3C3}" srcOrd="0" destOrd="0" presId="urn:microsoft.com/office/officeart/2005/8/layout/hierarchy4"/>
    <dgm:cxn modelId="{813F2B17-F5B0-4DFC-AB5F-63B957E2FD38}" srcId="{9161A26E-AB16-4C20-B3EE-DBF690FD6D4F}" destId="{C466E919-9AC9-444C-9033-450C8E738A23}" srcOrd="0" destOrd="0" parTransId="{106C1578-2BF4-45BA-B528-E7C2CA75459F}" sibTransId="{9D5D07C8-BF85-4F71-9FBC-7DEFB08136CF}"/>
    <dgm:cxn modelId="{FC351005-A8E8-4A1A-A917-A0DE24CCDD7B}" srcId="{19E78E9C-9491-486E-8515-C3CAB2AE500D}" destId="{F804DFDE-EA21-4698-A6F6-34124D9A4C2C}" srcOrd="0" destOrd="0" parTransId="{385C533D-9B95-4015-B899-A022D3F7A49D}" sibTransId="{314737C4-305B-4113-94C8-A190B88EB1B2}"/>
    <dgm:cxn modelId="{CE610D66-303F-4A02-98B5-5128EF4E681D}" type="presOf" srcId="{40969981-BC30-4FD4-B636-8F2D9159070F}" destId="{1B89075C-DAE1-49FC-A25C-7C5D75B39CAB}" srcOrd="0" destOrd="0" presId="urn:microsoft.com/office/officeart/2005/8/layout/hierarchy4"/>
    <dgm:cxn modelId="{4C0D0A2A-6134-4FAA-AB76-0F8B9F4E7C1B}" type="presOf" srcId="{982EAEF9-2270-4CAC-8EE7-5EF275225AD3}" destId="{A4AB1EFE-7CD2-43F3-B745-F344433FC35B}" srcOrd="0" destOrd="0" presId="urn:microsoft.com/office/officeart/2005/8/layout/hierarchy4"/>
    <dgm:cxn modelId="{689B13F2-6DB3-4A03-AF7F-2F1E12621AA9}" type="presOf" srcId="{19E78E9C-9491-486E-8515-C3CAB2AE500D}" destId="{72B53836-8337-440C-A655-3798F7F5D3DC}" srcOrd="0" destOrd="0" presId="urn:microsoft.com/office/officeart/2005/8/layout/hierarchy4"/>
    <dgm:cxn modelId="{AF7170B3-5EC2-4901-809B-823CAC2A192E}" srcId="{40969981-BC30-4FD4-B636-8F2D9159070F}" destId="{982EAEF9-2270-4CAC-8EE7-5EF275225AD3}" srcOrd="0" destOrd="0" parTransId="{34847FF6-3B34-4706-BDDF-3249B645ADBA}" sibTransId="{28649495-7287-43E5-BB17-CA86D97EF981}"/>
    <dgm:cxn modelId="{0CDF222B-AA73-409C-844F-49AD74371611}" srcId="{982EAEF9-2270-4CAC-8EE7-5EF275225AD3}" destId="{19E78E9C-9491-486E-8515-C3CAB2AE500D}" srcOrd="0" destOrd="0" parTransId="{C0718ADB-BB99-48E5-B739-62849653DB3B}" sibTransId="{28224DE7-53BA-4F8A-A0D4-5FFF941CA6B3}"/>
    <dgm:cxn modelId="{E436DCE8-5F23-4A28-8945-42370B353FDE}" type="presParOf" srcId="{1B89075C-DAE1-49FC-A25C-7C5D75B39CAB}" destId="{DE75ED4B-D668-4105-92AB-8872FCF5DF62}" srcOrd="0" destOrd="0" presId="urn:microsoft.com/office/officeart/2005/8/layout/hierarchy4"/>
    <dgm:cxn modelId="{819BF58A-D7A8-4086-A144-4CDC8A268388}" type="presParOf" srcId="{DE75ED4B-D668-4105-92AB-8872FCF5DF62}" destId="{A4AB1EFE-7CD2-43F3-B745-F344433FC35B}" srcOrd="0" destOrd="0" presId="urn:microsoft.com/office/officeart/2005/8/layout/hierarchy4"/>
    <dgm:cxn modelId="{CD425CC4-8D36-470D-A03F-2ED82776C341}" type="presParOf" srcId="{DE75ED4B-D668-4105-92AB-8872FCF5DF62}" destId="{B0259AA8-6D7C-4B68-903F-1D0131DF193B}" srcOrd="1" destOrd="0" presId="urn:microsoft.com/office/officeart/2005/8/layout/hierarchy4"/>
    <dgm:cxn modelId="{B411F98E-2BB4-4C58-B805-E34BB5D784D8}" type="presParOf" srcId="{DE75ED4B-D668-4105-92AB-8872FCF5DF62}" destId="{85F1B48B-4C9D-465F-ADE1-E44D9921EDF2}" srcOrd="2" destOrd="0" presId="urn:microsoft.com/office/officeart/2005/8/layout/hierarchy4"/>
    <dgm:cxn modelId="{5A44E7CD-D24E-4E06-89FC-CA1FFE4D738A}" type="presParOf" srcId="{85F1B48B-4C9D-465F-ADE1-E44D9921EDF2}" destId="{02542126-5C55-47E4-BA7E-53DFFB8CDFB1}" srcOrd="0" destOrd="0" presId="urn:microsoft.com/office/officeart/2005/8/layout/hierarchy4"/>
    <dgm:cxn modelId="{C1C10C9F-9BC9-459D-B44A-AD615148AA8E}" type="presParOf" srcId="{02542126-5C55-47E4-BA7E-53DFFB8CDFB1}" destId="{72B53836-8337-440C-A655-3798F7F5D3DC}" srcOrd="0" destOrd="0" presId="urn:microsoft.com/office/officeart/2005/8/layout/hierarchy4"/>
    <dgm:cxn modelId="{CAB1283A-B46B-4762-91EE-9E07F5CA954B}" type="presParOf" srcId="{02542126-5C55-47E4-BA7E-53DFFB8CDFB1}" destId="{78BF5536-6630-48DB-99AD-319C34DC565F}" srcOrd="1" destOrd="0" presId="urn:microsoft.com/office/officeart/2005/8/layout/hierarchy4"/>
    <dgm:cxn modelId="{BFB9C3F0-3CF5-4919-995B-2137EEFE900E}" type="presParOf" srcId="{02542126-5C55-47E4-BA7E-53DFFB8CDFB1}" destId="{E05FB03D-DA5E-4CF3-A93C-2169CB9DE731}" srcOrd="2" destOrd="0" presId="urn:microsoft.com/office/officeart/2005/8/layout/hierarchy4"/>
    <dgm:cxn modelId="{E928B933-3B05-424C-AF93-05D886F55A9E}" type="presParOf" srcId="{E05FB03D-DA5E-4CF3-A93C-2169CB9DE731}" destId="{CD5851FA-D2DE-4DDD-835A-3F715EE7B76A}" srcOrd="0" destOrd="0" presId="urn:microsoft.com/office/officeart/2005/8/layout/hierarchy4"/>
    <dgm:cxn modelId="{CAE2D81D-B3F5-476B-AB22-FE79C3C55462}" type="presParOf" srcId="{CD5851FA-D2DE-4DDD-835A-3F715EE7B76A}" destId="{2057FF77-43B1-421B-BA47-B15648D2A3C3}" srcOrd="0" destOrd="0" presId="urn:microsoft.com/office/officeart/2005/8/layout/hierarchy4"/>
    <dgm:cxn modelId="{8D8081C2-D985-49F2-8F1E-DA04EA0367D8}" type="presParOf" srcId="{CD5851FA-D2DE-4DDD-835A-3F715EE7B76A}" destId="{522A7AC0-D327-448E-8FD9-453396B3776C}" srcOrd="1" destOrd="0" presId="urn:microsoft.com/office/officeart/2005/8/layout/hierarchy4"/>
    <dgm:cxn modelId="{2B84BDA9-45AC-4B8D-B952-59BF855BFFC0}" type="presParOf" srcId="{85F1B48B-4C9D-465F-ADE1-E44D9921EDF2}" destId="{93A9A5B1-7C5B-46C0-A128-4442C20F4661}" srcOrd="1" destOrd="0" presId="urn:microsoft.com/office/officeart/2005/8/layout/hierarchy4"/>
    <dgm:cxn modelId="{87214F29-C3C9-485A-BBCB-E388F464683C}" type="presParOf" srcId="{85F1B48B-4C9D-465F-ADE1-E44D9921EDF2}" destId="{90BB5E29-7D65-46E2-8B12-375954726A71}" srcOrd="2" destOrd="0" presId="urn:microsoft.com/office/officeart/2005/8/layout/hierarchy4"/>
    <dgm:cxn modelId="{8221BB61-A57D-4D52-B5B8-5D6160E749F0}" type="presParOf" srcId="{90BB5E29-7D65-46E2-8B12-375954726A71}" destId="{C1460176-E79B-4E89-A6CB-525837CC311F}" srcOrd="0" destOrd="0" presId="urn:microsoft.com/office/officeart/2005/8/layout/hierarchy4"/>
    <dgm:cxn modelId="{8A9FB44A-85C3-4AC0-8BB2-0CE256FDF1C9}" type="presParOf" srcId="{90BB5E29-7D65-46E2-8B12-375954726A71}" destId="{BCB74BCF-1013-4C69-A671-7C5F739D0A20}" srcOrd="1" destOrd="0" presId="urn:microsoft.com/office/officeart/2005/8/layout/hierarchy4"/>
    <dgm:cxn modelId="{2A10AE03-433E-4F3C-9501-5CDDD5AEEFF3}" type="presParOf" srcId="{90BB5E29-7D65-46E2-8B12-375954726A71}" destId="{7AAC2A31-2F49-4038-B9AE-BFD48383CB62}" srcOrd="2" destOrd="0" presId="urn:microsoft.com/office/officeart/2005/8/layout/hierarchy4"/>
    <dgm:cxn modelId="{0D251BFB-1EED-49EB-B091-320B0D8D4337}" type="presParOf" srcId="{7AAC2A31-2F49-4038-B9AE-BFD48383CB62}" destId="{554B1289-7580-4414-992E-174244AA6CDD}" srcOrd="0" destOrd="0" presId="urn:microsoft.com/office/officeart/2005/8/layout/hierarchy4"/>
    <dgm:cxn modelId="{43D9D602-9F50-4369-A151-3181AC82FBED}" type="presParOf" srcId="{554B1289-7580-4414-992E-174244AA6CDD}" destId="{0B421F36-FD9C-4AA9-A7B3-8E483964959D}" srcOrd="0" destOrd="0" presId="urn:microsoft.com/office/officeart/2005/8/layout/hierarchy4"/>
    <dgm:cxn modelId="{BFBE18B4-EFB1-4006-8B2C-6900ECD975CE}" type="presParOf" srcId="{554B1289-7580-4414-992E-174244AA6CDD}" destId="{2D5A64CA-5278-42C5-BE8E-2F1A4AC922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CAD49-176A-4CE9-A498-E96D6AA7126A}">
      <dsp:nvSpPr>
        <dsp:cNvPr id="0" name=""/>
        <dsp:cNvSpPr/>
      </dsp:nvSpPr>
      <dsp:spPr>
        <a:xfrm>
          <a:off x="0" y="296232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B2842-2658-4AD9-889C-B9AF1DAAAF21}">
      <dsp:nvSpPr>
        <dsp:cNvPr id="0" name=""/>
        <dsp:cNvSpPr/>
      </dsp:nvSpPr>
      <dsp:spPr>
        <a:xfrm>
          <a:off x="406845" y="119112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индукция и дедукция</a:t>
          </a:r>
          <a:endParaRPr lang="ru-RU" sz="1800" b="1" kern="1200" dirty="0"/>
        </a:p>
      </dsp:txBody>
      <dsp:txXfrm>
        <a:off x="424138" y="136405"/>
        <a:ext cx="5661246" cy="319654"/>
      </dsp:txXfrm>
    </dsp:sp>
    <dsp:sp modelId="{66BE98B7-94D6-4111-AC76-7F74371192FF}">
      <dsp:nvSpPr>
        <dsp:cNvPr id="0" name=""/>
        <dsp:cNvSpPr/>
      </dsp:nvSpPr>
      <dsp:spPr>
        <a:xfrm>
          <a:off x="0" y="840552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0DD69-6FC7-4465-A791-9FD0350FECB4}">
      <dsp:nvSpPr>
        <dsp:cNvPr id="0" name=""/>
        <dsp:cNvSpPr/>
      </dsp:nvSpPr>
      <dsp:spPr>
        <a:xfrm>
          <a:off x="381421" y="670725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анализ и синтез</a:t>
          </a:r>
          <a:endParaRPr lang="ru-RU" sz="1800" b="1" kern="1200" dirty="0"/>
        </a:p>
      </dsp:txBody>
      <dsp:txXfrm>
        <a:off x="398714" y="688018"/>
        <a:ext cx="5661246" cy="319654"/>
      </dsp:txXfrm>
    </dsp:sp>
    <dsp:sp modelId="{BB79E1B7-2063-4604-B388-60BC164DEF3A}">
      <dsp:nvSpPr>
        <dsp:cNvPr id="0" name=""/>
        <dsp:cNvSpPr/>
      </dsp:nvSpPr>
      <dsp:spPr>
        <a:xfrm>
          <a:off x="0" y="1384871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06287-A8A9-4C90-87B0-49B2F6048E34}">
      <dsp:nvSpPr>
        <dsp:cNvPr id="0" name=""/>
        <dsp:cNvSpPr/>
      </dsp:nvSpPr>
      <dsp:spPr>
        <a:xfrm>
          <a:off x="381421" y="1216250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наблюдение и сбор фактов</a:t>
          </a:r>
          <a:endParaRPr lang="ru-RU" sz="1800" b="1" kern="1200" dirty="0"/>
        </a:p>
      </dsp:txBody>
      <dsp:txXfrm>
        <a:off x="398714" y="1233543"/>
        <a:ext cx="5661246" cy="319654"/>
      </dsp:txXfrm>
    </dsp:sp>
    <dsp:sp modelId="{941F06D5-47CD-4B0C-A023-8279E2FA41E3}">
      <dsp:nvSpPr>
        <dsp:cNvPr id="0" name=""/>
        <dsp:cNvSpPr/>
      </dsp:nvSpPr>
      <dsp:spPr>
        <a:xfrm>
          <a:off x="0" y="1929191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31B97-B8F0-4654-9AF6-F38410498B0C}">
      <dsp:nvSpPr>
        <dsp:cNvPr id="0" name=""/>
        <dsp:cNvSpPr/>
      </dsp:nvSpPr>
      <dsp:spPr>
        <a:xfrm>
          <a:off x="406845" y="1752071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методы факторного анализа (статистические)</a:t>
          </a:r>
          <a:endParaRPr lang="ru-RU" sz="1600" b="1" kern="1200" dirty="0"/>
        </a:p>
      </dsp:txBody>
      <dsp:txXfrm>
        <a:off x="424138" y="1769364"/>
        <a:ext cx="5661246" cy="319654"/>
      </dsp:txXfrm>
    </dsp:sp>
    <dsp:sp modelId="{9102D97D-354F-469D-9FA4-2C2C6A2677FE}">
      <dsp:nvSpPr>
        <dsp:cNvPr id="0" name=""/>
        <dsp:cNvSpPr/>
      </dsp:nvSpPr>
      <dsp:spPr>
        <a:xfrm>
          <a:off x="0" y="2473511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D9874-1E69-404A-9988-3B74BBB57943}">
      <dsp:nvSpPr>
        <dsp:cNvPr id="0" name=""/>
        <dsp:cNvSpPr/>
      </dsp:nvSpPr>
      <dsp:spPr>
        <a:xfrm>
          <a:off x="406845" y="2296391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моделирование</a:t>
          </a:r>
          <a:endParaRPr lang="ru-RU" sz="1800" b="1" kern="1200" dirty="0"/>
        </a:p>
      </dsp:txBody>
      <dsp:txXfrm>
        <a:off x="424138" y="2313684"/>
        <a:ext cx="5661246" cy="319654"/>
      </dsp:txXfrm>
    </dsp:sp>
    <dsp:sp modelId="{4561CCC2-773C-4995-8948-1B642443ED68}">
      <dsp:nvSpPr>
        <dsp:cNvPr id="0" name=""/>
        <dsp:cNvSpPr/>
      </dsp:nvSpPr>
      <dsp:spPr>
        <a:xfrm>
          <a:off x="0" y="3017831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EDEA8-6ADC-4F5C-92F9-50FB270B8C6D}">
      <dsp:nvSpPr>
        <dsp:cNvPr id="0" name=""/>
        <dsp:cNvSpPr/>
      </dsp:nvSpPr>
      <dsp:spPr>
        <a:xfrm>
          <a:off x="406845" y="2840711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эксперимент</a:t>
          </a:r>
          <a:endParaRPr lang="ru-RU" sz="1800" b="1" kern="1200" dirty="0"/>
        </a:p>
      </dsp:txBody>
      <dsp:txXfrm>
        <a:off x="424138" y="2858004"/>
        <a:ext cx="5661246" cy="319654"/>
      </dsp:txXfrm>
    </dsp:sp>
    <dsp:sp modelId="{1747B0C0-BCD8-4224-BB86-0AF0ADCD83B2}">
      <dsp:nvSpPr>
        <dsp:cNvPr id="0" name=""/>
        <dsp:cNvSpPr/>
      </dsp:nvSpPr>
      <dsp:spPr>
        <a:xfrm>
          <a:off x="0" y="3562151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CD5C8-37A4-4A0C-B822-3D8913735E66}">
      <dsp:nvSpPr>
        <dsp:cNvPr id="0" name=""/>
        <dsp:cNvSpPr/>
      </dsp:nvSpPr>
      <dsp:spPr>
        <a:xfrm>
          <a:off x="406845" y="3385031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анкетирование</a:t>
          </a:r>
          <a:endParaRPr lang="ru-RU" sz="1800" b="1" kern="1200" dirty="0"/>
        </a:p>
      </dsp:txBody>
      <dsp:txXfrm>
        <a:off x="424138" y="3402324"/>
        <a:ext cx="5661246" cy="319654"/>
      </dsp:txXfrm>
    </dsp:sp>
    <dsp:sp modelId="{C427F768-AFCB-4919-B98E-F57A6B2EDC8B}">
      <dsp:nvSpPr>
        <dsp:cNvPr id="0" name=""/>
        <dsp:cNvSpPr/>
      </dsp:nvSpPr>
      <dsp:spPr>
        <a:xfrm>
          <a:off x="0" y="4106472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941D-6B27-485E-ACEA-8CD39B9FECC3}">
      <dsp:nvSpPr>
        <dsp:cNvPr id="0" name=""/>
        <dsp:cNvSpPr/>
      </dsp:nvSpPr>
      <dsp:spPr>
        <a:xfrm>
          <a:off x="406845" y="3929352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/>
            <a:t>контент-анализ</a:t>
          </a:r>
          <a:endParaRPr lang="ru-RU" sz="1800" b="1" kern="1200" dirty="0"/>
        </a:p>
      </dsp:txBody>
      <dsp:txXfrm>
        <a:off x="424138" y="3946645"/>
        <a:ext cx="5661246" cy="319654"/>
      </dsp:txXfrm>
    </dsp:sp>
    <dsp:sp modelId="{95655C13-0A2D-457B-A6E6-68DFF250A502}">
      <dsp:nvSpPr>
        <dsp:cNvPr id="0" name=""/>
        <dsp:cNvSpPr/>
      </dsp:nvSpPr>
      <dsp:spPr>
        <a:xfrm>
          <a:off x="0" y="4650791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95870-D7C3-45FD-A2F1-C0D1C3DDCD8A}">
      <dsp:nvSpPr>
        <dsp:cNvPr id="0" name=""/>
        <dsp:cNvSpPr/>
      </dsp:nvSpPr>
      <dsp:spPr>
        <a:xfrm>
          <a:off x="406845" y="4473672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системный анализ</a:t>
          </a:r>
          <a:endParaRPr lang="ru-RU" sz="1800" b="1" kern="1200" dirty="0"/>
        </a:p>
      </dsp:txBody>
      <dsp:txXfrm>
        <a:off x="424138" y="4490965"/>
        <a:ext cx="5661246" cy="319654"/>
      </dsp:txXfrm>
    </dsp:sp>
    <dsp:sp modelId="{E0FDE136-E755-4090-B4FB-F5056CFDD368}">
      <dsp:nvSpPr>
        <dsp:cNvPr id="0" name=""/>
        <dsp:cNvSpPr/>
      </dsp:nvSpPr>
      <dsp:spPr>
        <a:xfrm>
          <a:off x="0" y="5195112"/>
          <a:ext cx="81369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4B6D7-F28C-4043-8A5C-AFE26FAFCD91}">
      <dsp:nvSpPr>
        <dsp:cNvPr id="0" name=""/>
        <dsp:cNvSpPr/>
      </dsp:nvSpPr>
      <dsp:spPr>
        <a:xfrm>
          <a:off x="406845" y="5017992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экономический эксперимент</a:t>
          </a:r>
          <a:endParaRPr lang="ru-RU" sz="1800" b="1" kern="1200" dirty="0"/>
        </a:p>
      </dsp:txBody>
      <dsp:txXfrm>
        <a:off x="424138" y="5035285"/>
        <a:ext cx="5661246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1EFE-7CD2-43F3-B745-F344433FC35B}">
      <dsp:nvSpPr>
        <dsp:cNvPr id="0" name=""/>
        <dsp:cNvSpPr/>
      </dsp:nvSpPr>
      <dsp:spPr>
        <a:xfrm>
          <a:off x="1690692" y="2366"/>
          <a:ext cx="2714615" cy="1327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Метод анализа и синтеза </a:t>
          </a:r>
          <a:endParaRPr lang="ru-RU" sz="2600" b="1" kern="1200" dirty="0"/>
        </a:p>
      </dsp:txBody>
      <dsp:txXfrm>
        <a:off x="1729571" y="41245"/>
        <a:ext cx="2636857" cy="1249658"/>
      </dsp:txXfrm>
    </dsp:sp>
    <dsp:sp modelId="{72B53836-8337-440C-A655-3798F7F5D3DC}">
      <dsp:nvSpPr>
        <dsp:cNvPr id="0" name=""/>
        <dsp:cNvSpPr/>
      </dsp:nvSpPr>
      <dsp:spPr>
        <a:xfrm>
          <a:off x="2250" y="1435630"/>
          <a:ext cx="2922984" cy="1260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изучение объекта                </a:t>
          </a:r>
          <a:r>
            <a:rPr lang="ru-RU" sz="2800" b="1" kern="1200" dirty="0" smtClean="0">
              <a:solidFill>
                <a:srgbClr val="0070C0"/>
              </a:solidFill>
            </a:rPr>
            <a:t>по частям </a:t>
          </a:r>
          <a:endParaRPr lang="ru-RU" sz="2500" b="1" kern="1200" dirty="0">
            <a:solidFill>
              <a:srgbClr val="0070C0"/>
            </a:solidFill>
          </a:endParaRPr>
        </a:p>
      </dsp:txBody>
      <dsp:txXfrm>
        <a:off x="39156" y="1472536"/>
        <a:ext cx="2849172" cy="1186266"/>
      </dsp:txXfrm>
    </dsp:sp>
    <dsp:sp modelId="{2057FF77-43B1-421B-BA47-B15648D2A3C3}">
      <dsp:nvSpPr>
        <dsp:cNvPr id="0" name=""/>
        <dsp:cNvSpPr/>
      </dsp:nvSpPr>
      <dsp:spPr>
        <a:xfrm>
          <a:off x="2250" y="2801554"/>
          <a:ext cx="2922984" cy="1260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показателя себестоимости </a:t>
          </a:r>
          <a:r>
            <a:rPr lang="ru-RU" sz="1800" b="1" kern="1200" dirty="0" smtClean="0">
              <a:solidFill>
                <a:srgbClr val="0070C0"/>
              </a:solidFill>
            </a:rPr>
            <a:t>по элементам</a:t>
          </a:r>
          <a:r>
            <a:rPr lang="ru-RU" sz="1600" kern="1200" dirty="0" smtClean="0"/>
            <a:t> затрат (сырье, энергоресурсы, зарплата и т.д.)</a:t>
          </a:r>
          <a:endParaRPr lang="ru-RU" sz="1600" kern="1200" dirty="0"/>
        </a:p>
      </dsp:txBody>
      <dsp:txXfrm>
        <a:off x="39156" y="2838460"/>
        <a:ext cx="2849172" cy="1186266"/>
      </dsp:txXfrm>
    </dsp:sp>
    <dsp:sp modelId="{C1460176-E79B-4E89-A6CB-525837CC311F}">
      <dsp:nvSpPr>
        <dsp:cNvPr id="0" name=""/>
        <dsp:cNvSpPr/>
      </dsp:nvSpPr>
      <dsp:spPr>
        <a:xfrm>
          <a:off x="3173015" y="1460495"/>
          <a:ext cx="2922984" cy="1260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изучение объекта                    </a:t>
          </a:r>
          <a:r>
            <a:rPr lang="ru-RU" sz="2800" b="1" kern="1200" dirty="0" smtClean="0">
              <a:solidFill>
                <a:srgbClr val="0070C0"/>
              </a:solidFill>
            </a:rPr>
            <a:t>в целом</a:t>
          </a:r>
        </a:p>
      </dsp:txBody>
      <dsp:txXfrm>
        <a:off x="3209921" y="1497401"/>
        <a:ext cx="2849172" cy="1186266"/>
      </dsp:txXfrm>
    </dsp:sp>
    <dsp:sp modelId="{0B421F36-FD9C-4AA9-A7B3-8E483964959D}">
      <dsp:nvSpPr>
        <dsp:cNvPr id="0" name=""/>
        <dsp:cNvSpPr/>
      </dsp:nvSpPr>
      <dsp:spPr>
        <a:xfrm>
          <a:off x="3170765" y="2801554"/>
          <a:ext cx="2922984" cy="1260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Изучение влияния себестоимости продукции (</a:t>
          </a:r>
          <a:r>
            <a:rPr lang="ru-RU" sz="2000" b="1" kern="1200" dirty="0" smtClean="0">
              <a:solidFill>
                <a:srgbClr val="0070C0"/>
              </a:solidFill>
            </a:rPr>
            <a:t>как суммы</a:t>
          </a:r>
          <a:r>
            <a:rPr lang="ru-RU" sz="2000" b="1" kern="1200" dirty="0" smtClean="0">
              <a:solidFill>
                <a:srgbClr val="00B0F0"/>
              </a:solidFill>
            </a:rPr>
            <a:t> </a:t>
          </a:r>
          <a:r>
            <a:rPr lang="ru-RU" sz="1800" kern="1200" dirty="0" smtClean="0"/>
            <a:t>всех затрат) на динамику прибыли </a:t>
          </a:r>
          <a:endParaRPr lang="ru-RU" sz="1800" kern="1200" dirty="0"/>
        </a:p>
      </dsp:txBody>
      <dsp:txXfrm>
        <a:off x="3207671" y="2838460"/>
        <a:ext cx="2849172" cy="118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E44D-296F-4A38-809F-A1A151456DA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6CF4E-25FD-4A57-A096-782C54163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9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CF4E-25FD-4A57-A096-782C5416337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5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CF4E-25FD-4A57-A096-782C5416337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5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CF4E-25FD-4A57-A096-782C541633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0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C1F032-5B1C-4AA8-B00F-03DB196970DB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726543-0E9C-4096-A353-89D56F62B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bitobe.ru/content/education/delovyye_igry/market_place.php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Методы </a:t>
            </a:r>
            <a:r>
              <a:rPr lang="ru-RU" sz="6000" dirty="0" smtClean="0"/>
              <a:t>экономического исследования</a:t>
            </a:r>
            <a:endParaRPr lang="ru-RU" sz="6000" dirty="0"/>
          </a:p>
        </p:txBody>
      </p:sp>
      <p:pic>
        <p:nvPicPr>
          <p:cNvPr id="1026" name="Picture 2" descr="ÐÐµÑÐ¾Ð´Ñ Ð¸ÑÑÐ»ÐµÐ´Ð¾Ð²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620712"/>
            <a:ext cx="8229600" cy="648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92D050"/>
                </a:solidFill>
              </a:rPr>
              <a:t>Статистические методы в экономическом </a:t>
            </a:r>
            <a:r>
              <a:rPr lang="ru-RU" sz="2400" b="1" u="sng" dirty="0" smtClean="0">
                <a:solidFill>
                  <a:srgbClr val="3333FF"/>
                </a:solidFill>
              </a:rPr>
              <a:t>факторном</a:t>
            </a:r>
            <a:r>
              <a:rPr lang="ru-RU" sz="2400" b="1" dirty="0" smtClean="0">
                <a:solidFill>
                  <a:srgbClr val="92D050"/>
                </a:solidFill>
              </a:rPr>
              <a:t> анализе </a:t>
            </a:r>
            <a:r>
              <a:rPr lang="ru-RU" sz="2400" b="1" dirty="0" smtClean="0">
                <a:solidFill>
                  <a:srgbClr val="3333FF"/>
                </a:solidFill>
              </a:rPr>
              <a:t>(ответ на вопрос Почему?)</a:t>
            </a:r>
            <a:endParaRPr lang="ru-RU" sz="2400" dirty="0" smtClean="0">
              <a:solidFill>
                <a:srgbClr val="3333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496"/>
          </a:xfrm>
        </p:spPr>
        <p:txBody>
          <a:bodyPr>
            <a:normAutofit lnSpcReduction="10000"/>
          </a:bodyPr>
          <a:lstStyle/>
          <a:p>
            <a:pPr marL="457200" indent="-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5B7301"/>
                </a:solidFill>
              </a:rPr>
              <a:t> </a:t>
            </a:r>
            <a:r>
              <a:rPr lang="ru-RU" sz="2000" b="1" dirty="0" smtClean="0">
                <a:solidFill>
                  <a:srgbClr val="5B7301"/>
                </a:solidFill>
              </a:rPr>
              <a:t>Традиционные: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 smtClean="0"/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Сравнительный анализ (горизонтальный, вертикальный, одномерный, многомерный-</a:t>
            </a:r>
            <a:r>
              <a:rPr lang="ru-RU" sz="2000" dirty="0" err="1" smtClean="0"/>
              <a:t>рейтингование</a:t>
            </a:r>
            <a:r>
              <a:rPr lang="ru-RU" sz="2000" dirty="0" smtClean="0"/>
              <a:t>)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Относительных и средних величин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Группировки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Балансовый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 smtClean="0"/>
          </a:p>
          <a:p>
            <a:pPr marL="342900" indent="-3429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eriod" startAt="2"/>
              <a:defRPr/>
            </a:pPr>
            <a:r>
              <a:rPr lang="ru-RU" sz="2000" b="1" dirty="0" smtClean="0">
                <a:solidFill>
                  <a:srgbClr val="5B7301"/>
                </a:solidFill>
              </a:rPr>
              <a:t>Способы детерминированного факторного анализа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Цепные подстановки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Индексный метод</a:t>
            </a:r>
          </a:p>
          <a:p>
            <a:pPr marL="342900" indent="-342900" algn="just">
              <a:buFont typeface="Wingdings 2"/>
              <a:buChar char=""/>
              <a:defRPr/>
            </a:pPr>
            <a:r>
              <a:rPr lang="ru-RU" sz="2000" dirty="0" smtClean="0"/>
              <a:t>Абсолютные и относительные разницы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Интегральный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079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514350" indent="-514350" algn="ctr" eaLnBrk="1" hangingPunct="1">
              <a:buFont typeface="Lucida Sans" pitchFamily="34" charset="0"/>
              <a:buAutoNum type="arabicPeriod" startAt="3"/>
            </a:pPr>
            <a:r>
              <a:rPr lang="ru-RU" sz="2000" dirty="0" smtClean="0">
                <a:solidFill>
                  <a:srgbClr val="5B7301"/>
                </a:solidFill>
              </a:rPr>
              <a:t> </a:t>
            </a:r>
            <a:r>
              <a:rPr lang="ru-RU" sz="2000" b="1" dirty="0" smtClean="0">
                <a:solidFill>
                  <a:srgbClr val="5B7301"/>
                </a:solidFill>
              </a:rPr>
              <a:t>Способы стохастического факторного анализа</a:t>
            </a:r>
          </a:p>
          <a:p>
            <a:pPr marL="514350" indent="-514350" algn="just"/>
            <a:r>
              <a:rPr lang="ru-RU" sz="2000" dirty="0" smtClean="0"/>
              <a:t>Корреляционно-регрессионный анализ</a:t>
            </a:r>
          </a:p>
          <a:p>
            <a:pPr marL="514350" indent="-514350" algn="just" eaLnBrk="1" hangingPunct="1"/>
            <a:r>
              <a:rPr lang="ru-RU" sz="2000" dirty="0" smtClean="0"/>
              <a:t>Дисперсионный анализ</a:t>
            </a:r>
          </a:p>
          <a:p>
            <a:pPr marL="514350" indent="-514350" algn="just" eaLnBrk="1" hangingPunct="1"/>
            <a:r>
              <a:rPr lang="ru-RU" sz="2000" dirty="0" smtClean="0"/>
              <a:t>Компонентный анализ</a:t>
            </a:r>
          </a:p>
          <a:p>
            <a:pPr marL="514350" indent="-514350" algn="just" eaLnBrk="1" hangingPunct="1"/>
            <a:r>
              <a:rPr lang="ru-RU" sz="2000" dirty="0" smtClean="0"/>
              <a:t>Многомерный факторный анализ</a:t>
            </a:r>
          </a:p>
          <a:p>
            <a:pPr marL="514350" indent="-514350" algn="just" eaLnBrk="1" hangingPunct="1"/>
            <a:endParaRPr lang="ru-RU" sz="2000" dirty="0" smtClean="0"/>
          </a:p>
          <a:p>
            <a:pPr marL="514350" indent="-514350" algn="ctr" eaLnBrk="1" hangingPunct="1">
              <a:buFont typeface="Lucida Sans" pitchFamily="34" charset="0"/>
              <a:buAutoNum type="arabicPeriod" startAt="4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5B7301"/>
                </a:solidFill>
              </a:rPr>
              <a:t>Способы оптимизации показателей</a:t>
            </a:r>
          </a:p>
          <a:p>
            <a:pPr marL="514350" indent="-514350" algn="just" eaLnBrk="1" hangingPunct="1"/>
            <a:r>
              <a:rPr lang="ru-RU" sz="2000" dirty="0" smtClean="0"/>
              <a:t>Экономико-математические методы</a:t>
            </a:r>
          </a:p>
          <a:p>
            <a:pPr marL="514350" indent="-514350" algn="just" eaLnBrk="1" hangingPunct="1"/>
            <a:r>
              <a:rPr lang="ru-RU" sz="2000" dirty="0" smtClean="0"/>
              <a:t>Программирование</a:t>
            </a:r>
          </a:p>
          <a:p>
            <a:pPr marL="514350" indent="-514350" algn="just" eaLnBrk="1" hangingPunct="1"/>
            <a:r>
              <a:rPr lang="ru-RU" sz="2000" dirty="0" smtClean="0"/>
              <a:t>Теория массового обслуживания</a:t>
            </a:r>
          </a:p>
          <a:p>
            <a:pPr marL="514350" indent="-514350" algn="just" eaLnBrk="1" hangingPunct="1"/>
            <a:r>
              <a:rPr lang="ru-RU" sz="2000" dirty="0" smtClean="0"/>
              <a:t>Теория игр</a:t>
            </a:r>
          </a:p>
          <a:p>
            <a:pPr marL="514350" indent="-514350" algn="just" eaLnBrk="1" hangingPunct="1"/>
            <a:r>
              <a:rPr lang="ru-RU" sz="2000" dirty="0" smtClean="0"/>
              <a:t>Исследование операций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620712"/>
            <a:ext cx="8229600" cy="648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92D050"/>
                </a:solidFill>
              </a:rPr>
              <a:t>Методы в экономическом </a:t>
            </a:r>
            <a:r>
              <a:rPr lang="ru-RU" sz="2400" b="1" u="sng" dirty="0" smtClean="0">
                <a:solidFill>
                  <a:srgbClr val="3333FF"/>
                </a:solidFill>
              </a:rPr>
              <a:t>факторном</a:t>
            </a:r>
            <a:r>
              <a:rPr lang="ru-RU" sz="2400" b="1" dirty="0" smtClean="0">
                <a:solidFill>
                  <a:srgbClr val="92D050"/>
                </a:solidFill>
              </a:rPr>
              <a:t> анализе </a:t>
            </a:r>
            <a:r>
              <a:rPr lang="ru-RU" sz="2400" b="1" dirty="0" smtClean="0">
                <a:solidFill>
                  <a:srgbClr val="3333FF"/>
                </a:solidFill>
              </a:rPr>
              <a:t>(ответ на вопрос Почему?)</a:t>
            </a:r>
            <a:endParaRPr lang="ru-RU" sz="240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8784976" cy="11298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92D050"/>
                </a:solidFill>
              </a:rPr>
              <a:t>Методы в экономическом </a:t>
            </a:r>
            <a:r>
              <a:rPr lang="ru-RU" sz="3200" b="1" dirty="0" smtClean="0">
                <a:solidFill>
                  <a:srgbClr val="92D050"/>
                </a:solidFill>
              </a:rPr>
              <a:t>моделировании </a:t>
            </a:r>
            <a:r>
              <a:rPr lang="ru-RU" sz="3200" b="1" dirty="0">
                <a:solidFill>
                  <a:srgbClr val="3333FF"/>
                </a:solidFill>
              </a:rPr>
              <a:t>(ответ на вопрос </a:t>
            </a:r>
            <a:r>
              <a:rPr lang="ru-RU" sz="3200" b="1" dirty="0" smtClean="0">
                <a:solidFill>
                  <a:srgbClr val="3333FF"/>
                </a:solidFill>
              </a:rPr>
              <a:t>Что из этого следует?)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1152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Моделирование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изучение социально-экономических явлений по их теоретическому образцу </a:t>
            </a:r>
            <a:r>
              <a:rPr lang="ru-RU" sz="2000" dirty="0"/>
              <a:t>–</a:t>
            </a:r>
            <a:r>
              <a:rPr lang="ru-RU" sz="2000" dirty="0" smtClean="0"/>
              <a:t>модели (в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компьютерной), которая замещает сам объект исследования. </a:t>
            </a:r>
            <a:r>
              <a:rPr lang="ru-RU" sz="2000" b="1" dirty="0" smtClean="0">
                <a:solidFill>
                  <a:srgbClr val="3333FF"/>
                </a:solidFill>
              </a:rPr>
              <a:t>Модель – формализованное описание процессов (явлений)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111501" y="2793701"/>
            <a:ext cx="3556880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/>
              <a:buNone/>
            </a:pPr>
            <a:r>
              <a:rPr lang="ru-RU" sz="2400" b="1" dirty="0" smtClean="0">
                <a:solidFill>
                  <a:srgbClr val="006C31"/>
                </a:solidFill>
              </a:rPr>
              <a:t>Виды моделей</a:t>
            </a:r>
            <a:r>
              <a:rPr lang="ru-RU" sz="2400" dirty="0" smtClean="0"/>
              <a:t>: </a:t>
            </a:r>
          </a:p>
          <a:p>
            <a:pPr>
              <a:buFont typeface="Georgia"/>
              <a:buNone/>
            </a:pPr>
            <a:endParaRPr lang="ru-RU" sz="2000" dirty="0" smtClean="0"/>
          </a:p>
        </p:txBody>
      </p:sp>
      <p:pic>
        <p:nvPicPr>
          <p:cNvPr id="6" name="Рисунок 5" descr="ÐÐ¾ÑÑÑÐ¾ÐµÐ½Ð¸Ðµ ÑÐ¸Ð½Ð°Ð½ÑÐ¾Ð²Ð¾-ÑÐºÐ¾Ð½Ð¾Ð¼Ð¸ÑÐµÑÐºÐ¾Ð¹ Ð¼Ð¾Ð´ÐµÐ»Ð¸ Ð¿ÑÐµÐ´Ð¿ÑÐ¸ÑÑÐ¸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73824"/>
            <a:ext cx="194421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51660" y="4700765"/>
            <a:ext cx="4649191" cy="4320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Финансово-экономическая модель</a:t>
            </a:r>
          </a:p>
          <a:p>
            <a:pPr>
              <a:buFont typeface="Georgia"/>
              <a:buNone/>
            </a:pPr>
            <a:endParaRPr lang="ru-RU" sz="2000" dirty="0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9270" y="5949280"/>
            <a:ext cx="6593407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Эконометрическая модель</a:t>
            </a:r>
          </a:p>
          <a:p>
            <a:pPr>
              <a:buFont typeface="Georgia"/>
              <a:buNone/>
            </a:pPr>
            <a:endParaRPr lang="ru-RU" sz="2000" dirty="0" smtClean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t="10918" r="2027" b="7972"/>
          <a:stretch/>
        </p:blipFill>
        <p:spPr bwMode="auto">
          <a:xfrm>
            <a:off x="262829" y="3921003"/>
            <a:ext cx="3988103" cy="1354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07504" y="3210422"/>
            <a:ext cx="4298754" cy="5760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Деловая </a:t>
            </a:r>
            <a:r>
              <a:rPr lang="ru-RU" sz="2000" dirty="0" smtClean="0"/>
              <a:t>игра - способ </a:t>
            </a:r>
            <a:r>
              <a:rPr lang="ru-RU" sz="2000" dirty="0"/>
              <a:t>моделирования экономической реальности</a:t>
            </a:r>
            <a:endParaRPr lang="ru-RU" sz="2000" dirty="0" smtClean="0"/>
          </a:p>
          <a:p>
            <a:pPr>
              <a:buFont typeface="Georgia"/>
              <a:buNone/>
            </a:pPr>
            <a:endParaRPr lang="ru-RU" sz="2000" dirty="0" smtClean="0"/>
          </a:p>
        </p:txBody>
      </p:sp>
      <p:pic>
        <p:nvPicPr>
          <p:cNvPr id="11" name="Рисунок 10" descr="C:\Users\предпренимательство\Downloads\img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7"/>
          <a:stretch/>
        </p:blipFill>
        <p:spPr bwMode="auto">
          <a:xfrm>
            <a:off x="4572000" y="3210422"/>
            <a:ext cx="4192761" cy="938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Games-17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77" y="2622915"/>
            <a:ext cx="1840230" cy="53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Games-19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36" y="4168635"/>
            <a:ext cx="3599815" cy="53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84" y="561181"/>
            <a:ext cx="72390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Фрагмент имитационной модели развития рынка овощной </a:t>
            </a:r>
            <a:r>
              <a:rPr lang="ru-RU" sz="2000" dirty="0" smtClean="0"/>
              <a:t>продукции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9022" r="16082" b="19022"/>
          <a:stretch/>
        </p:blipFill>
        <p:spPr bwMode="auto">
          <a:xfrm>
            <a:off x="251520" y="1124744"/>
            <a:ext cx="8643760" cy="52805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/>
                </a:solidFill>
              </a:rPr>
              <a:t>13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64637"/>
            <a:ext cx="7239000" cy="4560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моделирования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28384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3"/>
                </a:solidFill>
              </a:rPr>
              <a:t>14</a:t>
            </a:r>
            <a:endParaRPr lang="ru-RU" b="1" dirty="0">
              <a:solidFill>
                <a:schemeClr val="accent3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60210"/>
              </p:ext>
            </p:extLst>
          </p:nvPr>
        </p:nvGraphicFramePr>
        <p:xfrm>
          <a:off x="390906" y="620688"/>
          <a:ext cx="8568951" cy="637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1036915"/>
                <a:gridCol w="1036915"/>
                <a:gridCol w="1036915"/>
                <a:gridCol w="1036915"/>
                <a:gridCol w="1036915"/>
              </a:tblGrid>
              <a:tr h="15443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Показатели, кг/чел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54432">
                <a:tc gridSpan="6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Сценарий I  - «Инерционных тенденций»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всех видов овощей,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123,38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126,88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130,59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134,66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139,23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потребление сезонных овощей,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70,10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71,82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73,64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75,64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77,92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огурцов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9,54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9,90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10,29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10,70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11,14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помидоров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22,68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23,87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25,13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26,48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27,96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других овощей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37,88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38,04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38,23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38,47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38,82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овощей "борщевого набора",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53,27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55,06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56,95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59,02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61,31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свеклы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6,33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6,47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6,61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6,76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6,94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моркови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7,75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7,82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7,90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8,00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8,13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капусты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31,25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32,91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34,62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36,39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38,23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лука репчатого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6,33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6,21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6,14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6,15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6,26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чеснока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1,62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1,65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1,67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1,71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1,76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 gridSpan="6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Сценарий II  - «Прогрессивного развития»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всех видов овощей,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121,76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124,42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127,29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130,49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134,18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потребление сезонных овощей,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67,08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68,26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69,55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71,00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72,70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огурцов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9,22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9,48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9,75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10,05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10,38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помидоров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20,64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21,49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22,40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23,39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24,51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других овощей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37,22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37,29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37,40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37,56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37,81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овощей "борщевого набора", в т.ч.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54,68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56,16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57,74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59,49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61,48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свеклы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6,60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6,70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6,81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6,93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7,06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моркови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8,49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8,54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8,61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8,69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8,81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капусты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29,93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31,33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32,77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34,26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35,82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лука репчатого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8,00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7,90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7,84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7,87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8,01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чеснока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1,66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1,69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1,74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 gridSpan="6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Сценарий III  - «Недоиспользованных возможностей»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всех видов овощей,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118,17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120,43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122,88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125,62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128,87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потребление сезонных овощей,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64,61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65,50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66,50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67,63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69,02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огурцов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8,70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8,89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9,10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9,32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9,58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помидоров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18,76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19,40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20,09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20,85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21,73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других овощей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37,15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37,21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37,31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37,46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37,71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овощей "борщевого набора", в </a:t>
                      </a:r>
                      <a:r>
                        <a:rPr lang="ru-RU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53,56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54,93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56,38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57,99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59,85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свеклы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6,43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6,51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6,60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6,70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6,82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моркови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8,42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8,47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8,52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8,60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8,71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капусты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28,73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30,03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31,36</a:t>
                      </a:r>
                      <a:endParaRPr lang="ru-RU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32,73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34,18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лука репчатого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8,33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8,25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8,20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8,23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8,38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потребление чеснока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1,65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1,67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1,73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1,76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279" marR="42279" marT="0" marB="0" anchor="ctr">
                    <a:solidFill>
                      <a:srgbClr val="FBDF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2524" y="1268760"/>
            <a:ext cx="8229600" cy="432048"/>
          </a:xfrm>
        </p:spPr>
        <p:txBody>
          <a:bodyPr/>
          <a:lstStyle/>
          <a:p>
            <a:pPr marL="514350" indent="-514350" algn="just"/>
            <a:r>
              <a:rPr lang="ru-RU" sz="2000" dirty="0" smtClean="0">
                <a:solidFill>
                  <a:srgbClr val="FF0000"/>
                </a:solidFill>
              </a:rPr>
              <a:t>Экстраполяция</a:t>
            </a:r>
          </a:p>
          <a:p>
            <a:pPr marL="514350" indent="-514350" algn="just"/>
            <a:endParaRPr lang="ru-RU" sz="2000" dirty="0"/>
          </a:p>
          <a:p>
            <a:pPr marL="514350" indent="-514350" algn="just"/>
            <a:endParaRPr lang="ru-RU" sz="20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8784976" cy="55383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Методы в экономическом </a:t>
            </a:r>
            <a:r>
              <a:rPr lang="ru-RU" sz="2400" b="1" dirty="0" smtClean="0">
                <a:solidFill>
                  <a:srgbClr val="92D050"/>
                </a:solidFill>
              </a:rPr>
              <a:t>моделировании </a:t>
            </a:r>
            <a:r>
              <a:rPr lang="ru-RU" sz="2400" b="1" dirty="0">
                <a:solidFill>
                  <a:srgbClr val="3333FF"/>
                </a:solidFill>
              </a:rPr>
              <a:t>(ответ на вопрос </a:t>
            </a:r>
            <a:r>
              <a:rPr lang="ru-RU" sz="2400" b="1" dirty="0" smtClean="0">
                <a:solidFill>
                  <a:srgbClr val="3333FF"/>
                </a:solidFill>
              </a:rPr>
              <a:t>Что из этого следует?)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40" y="6453336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Прогноз </a:t>
            </a:r>
            <a:r>
              <a:rPr lang="ru-RU" dirty="0" smtClean="0"/>
              <a:t>внешнеторгового оборота с Китаем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304007"/>
              </p:ext>
            </p:extLst>
          </p:nvPr>
        </p:nvGraphicFramePr>
        <p:xfrm>
          <a:off x="467544" y="1700808"/>
          <a:ext cx="8122285" cy="454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2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5" grpId="0"/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579296" cy="5472608"/>
              </a:xfrm>
            </p:spPr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:r>
                  <a:rPr lang="ru-RU" dirty="0" smtClean="0"/>
                  <a:t>Целью </a:t>
                </a:r>
                <a:r>
                  <a:rPr lang="ru-RU" dirty="0"/>
                  <a:t>данной работы является выявление закономерности между </a:t>
                </a:r>
                <a:r>
                  <a:rPr lang="ru-RU" dirty="0" smtClean="0"/>
                  <a:t>технологией выращивания </a:t>
                </a:r>
                <a:r>
                  <a:rPr lang="ru-RU" dirty="0"/>
                  <a:t>озимой пшеницы и </a:t>
                </a:r>
                <a:r>
                  <a:rPr lang="ru-RU" dirty="0" smtClean="0"/>
                  <a:t> урожайностью (данные </a:t>
                </a:r>
                <a:r>
                  <a:rPr lang="ru-RU" dirty="0" err="1" smtClean="0"/>
                  <a:t>Ипатовского</a:t>
                </a:r>
                <a:r>
                  <a:rPr lang="ru-RU" dirty="0" smtClean="0"/>
                  <a:t> района </a:t>
                </a:r>
                <a:r>
                  <a:rPr lang="ru-RU" dirty="0"/>
                  <a:t>Ставропольского </a:t>
                </a:r>
                <a:r>
                  <a:rPr lang="ru-RU" dirty="0" smtClean="0"/>
                  <a:t>края</a:t>
                </a:r>
                <a:r>
                  <a:rPr lang="ru-RU" dirty="0"/>
                  <a:t>)</a:t>
                </a:r>
                <a:r>
                  <a:rPr lang="ru-RU" dirty="0" smtClean="0"/>
                  <a:t>.</a:t>
                </a:r>
                <a:endParaRPr lang="ru-RU" dirty="0">
                  <a:effectLst/>
                </a:endParaRPr>
              </a:p>
              <a:p>
                <a:r>
                  <a:rPr lang="ru-RU" dirty="0"/>
                  <a:t>В данной модели: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урожайность поля пшеницы;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содержание протеина в пшенице с поля;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– Сорт </a:t>
                </a:r>
                <a:r>
                  <a:rPr lang="ru-RU" dirty="0" err="1"/>
                  <a:t>Юка</a:t>
                </a:r>
                <a:r>
                  <a:rPr lang="ru-RU" dirty="0"/>
                  <a:t>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– Сорт </a:t>
                </a:r>
                <a:r>
                  <a:rPr lang="ru-RU" dirty="0" err="1"/>
                  <a:t>Баграт</a:t>
                </a:r>
                <a:r>
                  <a:rPr lang="ru-RU" dirty="0"/>
                  <a:t>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> – Сорт Таня;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Аммофоса на гектар;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КАС-32 на гектар;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Карбамида на гектар</a:t>
                </a:r>
                <a:r>
                  <a:rPr lang="ru-RU" dirty="0" smtClean="0"/>
                  <a:t>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Сульфата Аммония на гектар;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гербицида Балерина на гектар;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фунгицида </a:t>
                </a:r>
                <a:r>
                  <a:rPr lang="ru-RU" dirty="0" err="1"/>
                  <a:t>Колосаль</a:t>
                </a:r>
                <a:r>
                  <a:rPr lang="ru-RU" dirty="0"/>
                  <a:t> Про на гектар;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фунгицида Рекс С на гектар;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ru-RU" dirty="0"/>
                  <a:t> – Кол-во внесенного гербицида Торнадо на гектар;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dirty="0"/>
                  <a:t> – % боронования поля;</a:t>
                </a:r>
                <a:endParaRPr lang="ru-RU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13</m:t>
                        </m:r>
                      </m:sub>
                    </m:sSub>
                  </m:oMath>
                </a14:m>
                <a:r>
                  <a:rPr lang="ru-RU" dirty="0"/>
                  <a:t> – % </a:t>
                </a:r>
                <a:r>
                  <a:rPr lang="ru-RU" dirty="0" err="1"/>
                  <a:t>дискования</a:t>
                </a:r>
                <a:r>
                  <a:rPr lang="ru-RU" dirty="0"/>
                  <a:t> поля.</a:t>
                </a:r>
                <a:endParaRPr lang="ru-RU" dirty="0">
                  <a:effectLst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579296" cy="5472608"/>
              </a:xfrm>
              <a:blipFill rotWithShape="1">
                <a:blip r:embed="rId2"/>
                <a:stretch>
                  <a:fillRect t="-1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 rotWithShape="1">
          <a:blip r:embed="rId3"/>
          <a:srcRect l="7055" t="37072" r="65527" b="53802"/>
          <a:stretch/>
        </p:blipFill>
        <p:spPr bwMode="auto">
          <a:xfrm>
            <a:off x="6084168" y="2492896"/>
            <a:ext cx="2697480" cy="589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448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Корреляционно-регрессионный </a:t>
            </a:r>
            <a:r>
              <a:rPr lang="ru-RU" dirty="0" smtClean="0">
                <a:solidFill>
                  <a:srgbClr val="FF0000"/>
                </a:solidFill>
              </a:rPr>
              <a:t>анализ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937487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C31"/>
                </a:solidFill>
              </a:rPr>
              <a:t>У1 </a:t>
            </a:r>
            <a:r>
              <a:rPr lang="ru-RU" b="1" dirty="0">
                <a:solidFill>
                  <a:srgbClr val="006C31"/>
                </a:solidFill>
              </a:rPr>
              <a:t>- урожайность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28335" y="3356992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C31"/>
                </a:solidFill>
              </a:rPr>
              <a:t>У2 </a:t>
            </a:r>
            <a:r>
              <a:rPr lang="ru-RU" b="1" dirty="0">
                <a:solidFill>
                  <a:srgbClr val="006C31"/>
                </a:solidFill>
              </a:rPr>
              <a:t>- </a:t>
            </a:r>
            <a:r>
              <a:rPr lang="ru-RU" b="1" dirty="0" smtClean="0">
                <a:solidFill>
                  <a:srgbClr val="006C31"/>
                </a:solidFill>
              </a:rPr>
              <a:t>протеин</a:t>
            </a:r>
            <a:endParaRPr lang="ru-RU" b="1" dirty="0">
              <a:solidFill>
                <a:srgbClr val="006C3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3045" t="36787" r="71460" b="50951"/>
          <a:stretch/>
        </p:blipFill>
        <p:spPr bwMode="auto">
          <a:xfrm>
            <a:off x="6710173" y="3739415"/>
            <a:ext cx="2253615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1600" b="1" dirty="0">
                <a:solidFill>
                  <a:srgbClr val="3333FF"/>
                </a:solidFill>
              </a:rPr>
              <a:t>Коэффициент детерминации в среднем составляет 0,8, что говорит нам о высокой вероятности влияния на факторы подобранных переменных.</a:t>
            </a:r>
          </a:p>
        </p:txBody>
      </p:sp>
    </p:spTree>
    <p:extLst>
      <p:ext uri="{BB962C8B-B14F-4D97-AF65-F5344CB8AC3E}">
        <p14:creationId xmlns:p14="http://schemas.microsoft.com/office/powerpoint/2010/main" val="32963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Социологические методы в экономических исследованиях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562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3333FF"/>
                </a:solidFill>
              </a:rPr>
              <a:t>Анкетирование и контент-анализ</a:t>
            </a:r>
            <a:endParaRPr lang="ru-RU" sz="2000" dirty="0">
              <a:solidFill>
                <a:srgbClr val="3333FF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3333FF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289982"/>
            <a:ext cx="8229600" cy="56295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dirty="0" smtClean="0"/>
              <a:t>Цель - прогноз </a:t>
            </a:r>
            <a:r>
              <a:rPr lang="ru-RU" sz="2400" dirty="0"/>
              <a:t>развития зернового рынка на основании обобщения экспертных мнений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969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разработать анкету, выбрать экспертов для опроса и проанализировать ответы экспертов регионального уровня;</a:t>
            </a:r>
          </a:p>
          <a:p>
            <a:r>
              <a:rPr lang="ru-RU" dirty="0"/>
              <a:t>- сопоставить мнения экспертов регионального и федерального уровня, выявить их отличия и сходства, свести полученные результаты и придать им количественную </a:t>
            </a:r>
            <a:r>
              <a:rPr lang="ru-RU" dirty="0" smtClean="0"/>
              <a:t>оценку.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90367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качестве экспертов </a:t>
            </a:r>
            <a:r>
              <a:rPr lang="ru-RU" dirty="0" smtClean="0"/>
              <a:t>регионального уровня были </a:t>
            </a:r>
            <a:r>
              <a:rPr lang="ru-RU" dirty="0"/>
              <a:t>выбраны 3 специалиста в сфере рынка зерна. Двое из них являются руководителями сельскохозяйственных организаций, и один из них заместителем министра сельского хозяйства 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484784"/>
            <a:ext cx="8229600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latin typeface="Times New Roman"/>
                <a:ea typeface="Times New Roman"/>
              </a:rPr>
              <a:t>В качестве мнений экспертов российского уровня были выбраны 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высказывания</a:t>
            </a:r>
            <a:r>
              <a:rPr lang="ru-RU" sz="2400" dirty="0" smtClean="0">
                <a:latin typeface="Times New Roman"/>
                <a:ea typeface="Times New Roman"/>
              </a:rPr>
              <a:t>: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директора аналитического центра «</a:t>
            </a:r>
            <a:r>
              <a:rPr lang="ru-RU" sz="2400" dirty="0" err="1">
                <a:latin typeface="Times New Roman"/>
                <a:ea typeface="Times New Roman"/>
              </a:rPr>
              <a:t>СовЭкон</a:t>
            </a:r>
            <a:r>
              <a:rPr lang="ru-RU" sz="2400" dirty="0">
                <a:latin typeface="Times New Roman"/>
                <a:ea typeface="Times New Roman"/>
              </a:rPr>
              <a:t>» - А. </a:t>
            </a:r>
            <a:r>
              <a:rPr lang="ru-RU" sz="2400" dirty="0" err="1">
                <a:latin typeface="Times New Roman"/>
                <a:ea typeface="Times New Roman"/>
              </a:rPr>
              <a:t>Сизова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президента </a:t>
            </a:r>
            <a:r>
              <a:rPr lang="ru-RU" sz="2400" dirty="0">
                <a:latin typeface="Times New Roman"/>
                <a:ea typeface="Times New Roman"/>
              </a:rPr>
              <a:t>Российского Зернового Союза </a:t>
            </a: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dirty="0">
                <a:latin typeface="Times New Roman"/>
                <a:ea typeface="Times New Roman"/>
              </a:rPr>
              <a:t>А. </a:t>
            </a:r>
            <a:r>
              <a:rPr lang="ru-RU" sz="2400" dirty="0" err="1">
                <a:latin typeface="Times New Roman"/>
                <a:ea typeface="Times New Roman"/>
              </a:rPr>
              <a:t>Злочевского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</a:rPr>
              <a:t>директора </a:t>
            </a:r>
            <a:r>
              <a:rPr lang="ru-RU" sz="2400" dirty="0">
                <a:latin typeface="Times New Roman"/>
                <a:ea typeface="Times New Roman"/>
              </a:rPr>
              <a:t>ООО «</a:t>
            </a:r>
            <a:r>
              <a:rPr lang="ru-RU" sz="2400" dirty="0" err="1">
                <a:latin typeface="Times New Roman"/>
                <a:ea typeface="Times New Roman"/>
              </a:rPr>
              <a:t>ПроЗерно</a:t>
            </a:r>
            <a:r>
              <a:rPr lang="ru-RU" sz="2400" dirty="0">
                <a:latin typeface="Times New Roman"/>
                <a:ea typeface="Times New Roman"/>
              </a:rPr>
              <a:t>» - В. Петриченко, аналитика «</a:t>
            </a:r>
            <a:r>
              <a:rPr lang="ru-RU" sz="2400" dirty="0" err="1">
                <a:latin typeface="Times New Roman"/>
                <a:ea typeface="Times New Roman"/>
              </a:rPr>
              <a:t>Финам</a:t>
            </a:r>
            <a:r>
              <a:rPr lang="ru-RU" sz="2400" dirty="0">
                <a:latin typeface="Times New Roman"/>
                <a:ea typeface="Times New Roman"/>
              </a:rPr>
              <a:t> Менеджмент» - М. </a:t>
            </a:r>
            <a:r>
              <a:rPr lang="ru-RU" sz="2400" dirty="0" err="1">
                <a:latin typeface="Times New Roman"/>
                <a:ea typeface="Times New Roman"/>
              </a:rPr>
              <a:t>Клягина</a:t>
            </a:r>
            <a:r>
              <a:rPr lang="ru-RU" sz="2400" dirty="0" smtClean="0">
                <a:latin typeface="Times New Roman"/>
                <a:ea typeface="Times New Roman"/>
              </a:rPr>
              <a:t>,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директора </a:t>
            </a:r>
            <a:r>
              <a:rPr lang="ru-RU" sz="2400" dirty="0">
                <a:latin typeface="Times New Roman"/>
                <a:ea typeface="Times New Roman"/>
              </a:rPr>
              <a:t>Института конъюнктуры аграрного рынка - Д. Рылько,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директора </a:t>
            </a:r>
            <a:r>
              <a:rPr lang="ru-RU" sz="2400" dirty="0">
                <a:latin typeface="Times New Roman"/>
                <a:ea typeface="Times New Roman"/>
              </a:rPr>
              <a:t>ООО «Международная Зерновая Компания» - Н. Демьянова,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исполнительного </a:t>
            </a:r>
            <a:r>
              <a:rPr lang="ru-RU" sz="2400" dirty="0">
                <a:latin typeface="Times New Roman"/>
                <a:ea typeface="Times New Roman"/>
              </a:rPr>
              <a:t>директора Национального союза </a:t>
            </a:r>
            <a:r>
              <a:rPr lang="ru-RU" sz="2400" dirty="0" err="1">
                <a:latin typeface="Times New Roman"/>
                <a:ea typeface="Times New Roman"/>
              </a:rPr>
              <a:t>агростраховщиков</a:t>
            </a:r>
            <a:r>
              <a:rPr lang="ru-RU" sz="2400" dirty="0">
                <a:latin typeface="Times New Roman"/>
                <a:ea typeface="Times New Roman"/>
              </a:rPr>
              <a:t> - К. </a:t>
            </a:r>
            <a:r>
              <a:rPr lang="ru-RU" sz="2400" dirty="0" err="1" smtClean="0">
                <a:latin typeface="Times New Roman"/>
                <a:ea typeface="Times New Roman"/>
              </a:rPr>
              <a:t>Биждова</a:t>
            </a:r>
            <a:endParaRPr lang="ru-RU" sz="2000" dirty="0" smtClean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07760" y="548680"/>
            <a:ext cx="8229600" cy="562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3333FF"/>
                </a:solidFill>
              </a:rPr>
              <a:t>Анкетирование и контент-анализ</a:t>
            </a:r>
            <a:endParaRPr lang="ru-RU" sz="2000" dirty="0">
              <a:solidFill>
                <a:srgbClr val="3333FF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44824"/>
            <a:ext cx="8229600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000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07760" y="548680"/>
            <a:ext cx="8229600" cy="5629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3333FF"/>
                </a:solidFill>
              </a:rPr>
              <a:t>Анкета эксперта (фрагмент)</a:t>
            </a:r>
            <a:endParaRPr lang="ru-RU" sz="2400" dirty="0">
              <a:solidFill>
                <a:srgbClr val="3333FF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3333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42526"/>
              </p:ext>
            </p:extLst>
          </p:nvPr>
        </p:nvGraphicFramePr>
        <p:xfrm>
          <a:off x="107503" y="1124737"/>
          <a:ext cx="8784976" cy="5851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51"/>
                <a:gridCol w="132919"/>
                <a:gridCol w="538757"/>
                <a:gridCol w="6922177"/>
                <a:gridCol w="880472"/>
              </a:tblGrid>
              <a:tr h="271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Характеристика рынка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 развивался рынок зерна в последние 2-3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6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быстро рос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умеренно рос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оставался неизменным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6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сокращался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181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2.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Если на рынке зерна наблюдался рост, то  укажите основные причины роста (не более трех)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 спроса внутри страны для продовольственных нужд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 спроса внутри страны для непродовольственного использования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 спроса на мировом рынке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Изменение доходов потребителей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Изменение ценовой конъюнктуры на внутреннем рынке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Изменение ценовой конъюнктуры на внешнем рынке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рыночной инфраструктуры, институтов внутри страны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Природно-климатические изменения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Ситуация на смежном рынке (рынках)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(укажите рынок (-и))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Либерализация  мировых рынков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Агропродовольственная политика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Макроэкономическая ситуация в стране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Другое (укажите)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ebdings"/>
                        <a:buChar char="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8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7938433"/>
              </p:ext>
            </p:extLst>
          </p:nvPr>
        </p:nvGraphicFramePr>
        <p:xfrm>
          <a:off x="539552" y="980728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258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Методы экономического исследования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56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44824"/>
            <a:ext cx="8229600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000" dirty="0" smtClean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07760" y="548680"/>
            <a:ext cx="8229600" cy="56295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3333FF"/>
                </a:solidFill>
              </a:rPr>
              <a:t>Обоснование </a:t>
            </a:r>
            <a:r>
              <a:rPr lang="ru-RU" sz="2400" dirty="0">
                <a:solidFill>
                  <a:srgbClr val="3333FF"/>
                </a:solidFill>
              </a:rPr>
              <a:t>мнений экспертов о состоянии и перспективах развития зернового </a:t>
            </a:r>
            <a:r>
              <a:rPr lang="ru-RU" sz="2400" dirty="0" smtClean="0">
                <a:solidFill>
                  <a:srgbClr val="3333FF"/>
                </a:solidFill>
              </a:rPr>
              <a:t>рынка (фрагмент)</a:t>
            </a:r>
            <a:endParaRPr lang="ru-RU" sz="2400" dirty="0">
              <a:solidFill>
                <a:srgbClr val="3333FF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3333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15235"/>
              </p:ext>
            </p:extLst>
          </p:nvPr>
        </p:nvGraphicFramePr>
        <p:xfrm>
          <a:off x="251520" y="1412776"/>
          <a:ext cx="8784976" cy="53325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2000"/>
                <a:gridCol w="3979908"/>
                <a:gridCol w="910820"/>
                <a:gridCol w="2232248"/>
              </a:tblGrid>
              <a:tr h="157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Параметры оценки рынка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местных экспертов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ответов,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Мнение экспертов российского уровня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5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причины роста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природно-климатические изменения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раньше производители зерна ориентировались на экспортные мировые цены, то в этом году продавцы ориентируются в первую очередь на внутренних потребителей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 спроса внутри страны для непродовольственного использования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 спроса на мировом рынке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ценовой конъюнктуры на внутреннем рынке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ценовой конъюнктуры на внешнем рынке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 спроса внутри страны для продовольственных нужд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59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Причины роста в ближайшие 2-3 года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природно-климатические изменения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перспективы развития рынка зерна в этом сезоне представляются не очень благоприятными, но в ближайших двух сезонах ситуация однозначно будет меняться, поскольку рост или снижение рынка зерна сильно зависит от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природно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климатических условий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спроса внутри страны для непродовольственного использования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ценовой конъюнктуры на внутреннем рынке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рыночной инфраструктуры, институтов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спроса внутри страны для продовольственных нужд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изменение ценовой конъюнктуры на внешнем рынке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макроэкономическая ситуация в стране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52" marR="27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Контент анализ и </a:t>
            </a:r>
            <a:r>
              <a:rPr lang="ru-RU" dirty="0"/>
              <a:t>Метод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7" y="1499255"/>
            <a:ext cx="4683342" cy="39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42" y="1680617"/>
            <a:ext cx="4076312" cy="37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67876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Метод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для контент-анализа (на примере регионального СМИ общественно-политической газеты «Вечерняя Уфа») </a:t>
            </a:r>
          </a:p>
        </p:txBody>
      </p:sp>
    </p:spTree>
    <p:extLst>
      <p:ext uri="{BB962C8B-B14F-4D97-AF65-F5344CB8AC3E}">
        <p14:creationId xmlns:p14="http://schemas.microsoft.com/office/powerpoint/2010/main" val="147280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Контент анализ и </a:t>
            </a:r>
            <a:r>
              <a:rPr lang="ru-RU" dirty="0"/>
              <a:t>Метод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052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История </a:t>
            </a:r>
            <a:r>
              <a:rPr lang="ru-RU" dirty="0"/>
              <a:t>запросов по словосочетанию </a:t>
            </a:r>
            <a:r>
              <a:rPr lang="ru-RU" dirty="0" smtClean="0"/>
              <a:t>«</a:t>
            </a:r>
            <a:r>
              <a:rPr lang="ru-RU" dirty="0"/>
              <a:t>Гидрогель</a:t>
            </a:r>
            <a:r>
              <a:rPr lang="ru-RU" dirty="0" smtClean="0"/>
              <a:t>» </a:t>
            </a:r>
            <a:r>
              <a:rPr lang="ru-RU" dirty="0"/>
              <a:t>с помощью сервиса </a:t>
            </a:r>
            <a:r>
              <a:rPr lang="ru-RU" dirty="0" err="1"/>
              <a:t>ЯндексВордстат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03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5173" y="727178"/>
            <a:ext cx="8229600" cy="470047"/>
          </a:xfrm>
        </p:spPr>
        <p:txBody>
          <a:bodyPr>
            <a:normAutofit fontScale="92500" lnSpcReduction="10000"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3333FF"/>
                </a:solidFill>
              </a:rPr>
              <a:t>1. </a:t>
            </a:r>
            <a:r>
              <a:rPr lang="ru-RU" sz="2600" dirty="0" smtClean="0">
                <a:solidFill>
                  <a:srgbClr val="3333FF"/>
                </a:solidFill>
              </a:rPr>
              <a:t>Эксперименты против </a:t>
            </a:r>
            <a:r>
              <a:rPr lang="ru-RU" sz="2600" dirty="0">
                <a:solidFill>
                  <a:srgbClr val="3333FF"/>
                </a:solidFill>
              </a:rPr>
              <a:t>бедности</a:t>
            </a:r>
            <a:endParaRPr lang="ru-RU" sz="2600" dirty="0" smtClean="0">
              <a:solidFill>
                <a:srgbClr val="3333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7485" y="404664"/>
            <a:ext cx="8784976" cy="500066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Экспериментальные методы в </a:t>
            </a:r>
            <a:r>
              <a:rPr lang="ru-RU" dirty="0" smtClean="0"/>
              <a:t> экономических исследованиях</a:t>
            </a: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143276" y="1052736"/>
            <a:ext cx="8874957" cy="6303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Нобелевскую премию по экономике в 2019 году получили</a:t>
            </a:r>
          </a:p>
          <a:p>
            <a:pPr marL="109728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Эстер</a:t>
            </a:r>
            <a:r>
              <a:rPr lang="ru-RU" sz="18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Дюфло</a:t>
            </a: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Абхиджит</a:t>
            </a: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Банерджи</a:t>
            </a:r>
            <a:r>
              <a:rPr lang="ru-RU" sz="18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Майкл Кремер </a:t>
            </a:r>
            <a:endParaRPr lang="ru-RU" sz="1800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0" y="2227765"/>
            <a:ext cx="8982460" cy="15913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/>
              <a:t>Ученые предложили</a:t>
            </a:r>
            <a:r>
              <a:rPr lang="ru-RU" sz="1800" dirty="0"/>
              <a:t> разбивать </a:t>
            </a:r>
            <a:r>
              <a:rPr lang="ru-RU" sz="1800" dirty="0" smtClean="0"/>
              <a:t>программы на </a:t>
            </a:r>
            <a:r>
              <a:rPr lang="ru-RU" sz="1800" dirty="0"/>
              <a:t>небольшие конкретные задачи и проверять их эффективность на практике перед тем, как масштабировать </a:t>
            </a:r>
            <a:r>
              <a:rPr lang="ru-RU" sz="1800" dirty="0" smtClean="0"/>
              <a:t>программу. Формирование </a:t>
            </a:r>
            <a:r>
              <a:rPr lang="ru-RU" sz="1800" dirty="0"/>
              <a:t>«</a:t>
            </a:r>
            <a:r>
              <a:rPr lang="ru-RU" sz="1800" dirty="0" smtClean="0"/>
              <a:t>контрольной» </a:t>
            </a:r>
            <a:r>
              <a:rPr lang="ru-RU" sz="1800" dirty="0"/>
              <a:t>и </a:t>
            </a:r>
            <a:r>
              <a:rPr lang="ru-RU" sz="1800" dirty="0" smtClean="0"/>
              <a:t>«экспериментальной» групп и проверка в них  конкретных мер (влияние борьбы с гельминтами на успеваемость детей в Кении, влияние порядка оформления документов на подключение к водоснабжению в Марокко и т.д.)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049" y="3684416"/>
            <a:ext cx="8803412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800" dirty="0" smtClean="0">
                <a:solidFill>
                  <a:srgbClr val="3333FF"/>
                </a:solidFill>
              </a:rPr>
              <a:t>2. </a:t>
            </a:r>
            <a:r>
              <a:rPr lang="ru-RU" sz="2400" dirty="0" smtClean="0">
                <a:solidFill>
                  <a:srgbClr val="3333FF"/>
                </a:solidFill>
              </a:rPr>
              <a:t>Изучение причинно-следственных связей </a:t>
            </a:r>
          </a:p>
          <a:p>
            <a:pPr marL="109728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400" dirty="0" smtClean="0">
                <a:solidFill>
                  <a:srgbClr val="3333FF"/>
                </a:solidFill>
              </a:rPr>
              <a:t>в экономике труда на основе экспериментов</a:t>
            </a:r>
            <a:r>
              <a:rPr lang="ru-RU" sz="2400" dirty="0">
                <a:solidFill>
                  <a:srgbClr val="3333FF"/>
                </a:solidFill>
              </a:rPr>
              <a:t> 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07503" y="5157192"/>
            <a:ext cx="8928993" cy="151216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/>
              <a:t>Изучали естественные эксперименты, </a:t>
            </a:r>
            <a:r>
              <a:rPr lang="ru-RU" sz="1800" dirty="0"/>
              <a:t>напоминающие «</a:t>
            </a:r>
            <a:r>
              <a:rPr lang="ru-RU" sz="1800" dirty="0" err="1"/>
              <a:t>рандомизированные</a:t>
            </a:r>
            <a:r>
              <a:rPr lang="ru-RU" sz="1800" dirty="0"/>
              <a:t> контролируемые испытания</a:t>
            </a:r>
            <a:r>
              <a:rPr lang="ru-RU" sz="1800" dirty="0" smtClean="0"/>
              <a:t>» (медицина). Метод «разность разностей» который раньше не применялся в экономике (</a:t>
            </a:r>
            <a:r>
              <a:rPr lang="ru-RU" sz="1800" dirty="0" smtClean="0">
                <a:solidFill>
                  <a:srgbClr val="C00000"/>
                </a:solidFill>
              </a:rPr>
              <a:t>как </a:t>
            </a:r>
            <a:r>
              <a:rPr lang="ru-RU" sz="1800" dirty="0">
                <a:solidFill>
                  <a:srgbClr val="C00000"/>
                </a:solidFill>
              </a:rPr>
              <a:t>на занятость и безработицу в отрасли общепита повлияло решение властей </a:t>
            </a:r>
            <a:r>
              <a:rPr lang="ru-RU" sz="1800" dirty="0"/>
              <a:t>штата Нью-Джерси </a:t>
            </a:r>
            <a:r>
              <a:rPr lang="ru-RU" sz="1800" dirty="0" smtClean="0"/>
              <a:t>поднять </a:t>
            </a:r>
            <a:r>
              <a:rPr lang="ru-RU" sz="1800" dirty="0"/>
              <a:t>минимальную зарплату в штате с $4,25 до $5,05 в </a:t>
            </a:r>
            <a:r>
              <a:rPr lang="ru-RU" sz="1800" dirty="0" smtClean="0"/>
              <a:t>час</a:t>
            </a:r>
            <a:r>
              <a:rPr lang="ru-RU" sz="1800" dirty="0"/>
              <a:t> </a:t>
            </a:r>
            <a:r>
              <a:rPr lang="ru-RU" sz="1800" dirty="0" smtClean="0"/>
              <a:t>– сравнение с Пенсильванией; </a:t>
            </a:r>
            <a:r>
              <a:rPr lang="ru-RU" sz="1800" dirty="0"/>
              <a:t>как </a:t>
            </a:r>
            <a:r>
              <a:rPr lang="ru-RU" sz="1800" dirty="0" smtClean="0"/>
              <a:t>массовый </a:t>
            </a:r>
            <a:r>
              <a:rPr lang="ru-RU" sz="1800" dirty="0"/>
              <a:t>приток переселенцев из Кубы в США </a:t>
            </a:r>
            <a:r>
              <a:rPr lang="ru-RU" sz="1800" dirty="0" smtClean="0"/>
              <a:t>повлиял на </a:t>
            </a:r>
            <a:r>
              <a:rPr lang="ru-RU" sz="1800" dirty="0"/>
              <a:t>занятость и зарплаты в Майами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 descr="В России стартует проект по борьбе с бедностью | Новости экономики |  Известия | 30.11.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84" y="764704"/>
            <a:ext cx="2138877" cy="13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152494" y="4569715"/>
            <a:ext cx="8874957" cy="702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Нобелевскую премию по экономике в 2021 году получили  </a:t>
            </a:r>
          </a:p>
          <a:p>
            <a:pPr marL="109728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Кард, Д. </a:t>
            </a:r>
            <a:r>
              <a:rPr lang="ru-RU" sz="1800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Ангрист</a:t>
            </a: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800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Имбенс</a:t>
            </a:r>
            <a:endParaRPr lang="ru-RU" sz="1800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46928" y="1514263"/>
            <a:ext cx="8676456" cy="935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/>
              <a:t>Комбинация </a:t>
            </a:r>
            <a:r>
              <a:rPr lang="ru-RU" sz="1800" dirty="0"/>
              <a:t>«высокой науки» </a:t>
            </a:r>
            <a:r>
              <a:rPr lang="ru-RU" sz="1800" dirty="0">
                <a:solidFill>
                  <a:srgbClr val="C00000"/>
                </a:solidFill>
              </a:rPr>
              <a:t>с самой практической работой профессионального экономиста </a:t>
            </a:r>
            <a:r>
              <a:rPr lang="ru-RU" sz="1800" dirty="0"/>
              <a:t>– </a:t>
            </a:r>
            <a:r>
              <a:rPr lang="ru-RU" sz="1800" i="1" u="sng" dirty="0"/>
              <a:t>оценкой эффективности государственных </a:t>
            </a:r>
            <a:r>
              <a:rPr lang="ru-RU" sz="1800" i="1" u="sng" dirty="0" smtClean="0"/>
              <a:t>программ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</a:p>
        </p:txBody>
      </p:sp>
      <p:pic>
        <p:nvPicPr>
          <p:cNvPr id="1028" name="Picture 4" descr="Работу общепита запретили в одном из районов Калининградской области:  причины | Калининградская область | ФедералПрес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3097" r="9194" b="12399"/>
          <a:stretch/>
        </p:blipFill>
        <p:spPr bwMode="auto">
          <a:xfrm>
            <a:off x="7008100" y="3673755"/>
            <a:ext cx="2125623" cy="14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0" grpId="0"/>
      <p:bldP spid="11" grpId="0"/>
      <p:bldP spid="8" grpId="0"/>
      <p:bldP spid="13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Общенаучные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hlinkClick r:id="rId2" action="ppaction://hlinksldjump"/>
              </a:rPr>
              <a:t>Индукция и дедукция </a:t>
            </a:r>
            <a:r>
              <a:rPr lang="ru-RU" sz="2400" b="1" dirty="0" smtClean="0"/>
              <a:t> -  </a:t>
            </a:r>
            <a:r>
              <a:rPr lang="ru-RU" sz="2000" dirty="0" smtClean="0"/>
              <a:t>противоположные, но тесно связанные способы рассуждения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249381"/>
            <a:ext cx="8229600" cy="17513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4143380"/>
            <a:ext cx="8229600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slide_19"/>
          <p:cNvPicPr>
            <a:picLocks noChangeAspect="1" noChangeArrowheads="1"/>
          </p:cNvPicPr>
          <p:nvPr/>
        </p:nvPicPr>
        <p:blipFill>
          <a:blip r:embed="rId3"/>
          <a:srcRect l="12250" t="12924" r="10817" b="10907"/>
          <a:stretch>
            <a:fillRect/>
          </a:stretch>
        </p:blipFill>
        <p:spPr bwMode="auto">
          <a:xfrm>
            <a:off x="2357422" y="2000240"/>
            <a:ext cx="6433502" cy="30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71472" y="5000636"/>
            <a:ext cx="7715304" cy="15716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Индукция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обобщение  - движение от частных фактов к общему выводу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2600" b="1" i="1" dirty="0" smtClean="0">
                <a:solidFill>
                  <a:srgbClr val="0070C0"/>
                </a:solidFill>
              </a:rPr>
              <a:t>Дедукция</a:t>
            </a:r>
            <a:r>
              <a:rPr lang="ru-RU" sz="2000" dirty="0" smtClean="0"/>
              <a:t> -  рассуждение </a:t>
            </a:r>
            <a:r>
              <a:rPr lang="ru-RU" sz="2000" dirty="0"/>
              <a:t>в обратном направлении (от общего положения к частным выводам</a:t>
            </a:r>
            <a:r>
              <a:rPr lang="ru-RU" sz="2000" dirty="0" smtClean="0"/>
              <a:t>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Общенаучные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11430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sz="5500" b="1" i="1" dirty="0" smtClean="0">
                <a:solidFill>
                  <a:srgbClr val="0070C0"/>
                </a:solidFill>
              </a:rPr>
              <a:t>Индукция – </a:t>
            </a:r>
            <a:r>
              <a:rPr lang="ru-RU" sz="5500" dirty="0" smtClean="0"/>
              <a:t>Пример: </a:t>
            </a:r>
            <a:r>
              <a:rPr lang="ru-RU" sz="5500" b="1" dirty="0" smtClean="0">
                <a:solidFill>
                  <a:srgbClr val="006C31"/>
                </a:solidFill>
              </a:rPr>
              <a:t>Анализ стратегического планирования в АПК РФ</a:t>
            </a:r>
            <a:endParaRPr lang="ru-RU" sz="55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249381"/>
            <a:ext cx="8229600" cy="17513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071678"/>
            <a:ext cx="8429684" cy="457203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AutoNum type="arabicPeriod"/>
            </a:pPr>
            <a:r>
              <a:rPr lang="ru-RU" sz="2200" dirty="0" smtClean="0"/>
              <a:t>Проанализированы Стратегии социально-экономического развития </a:t>
            </a:r>
            <a:r>
              <a:rPr lang="ru-RU" sz="2200" b="1" dirty="0" smtClean="0">
                <a:solidFill>
                  <a:srgbClr val="0070C0"/>
                </a:solidFill>
              </a:rPr>
              <a:t> 7 </a:t>
            </a:r>
            <a:r>
              <a:rPr lang="ru-RU" sz="2200" dirty="0" smtClean="0"/>
              <a:t>регионов России,  где отдельным </a:t>
            </a:r>
            <a:r>
              <a:rPr lang="ru-RU" sz="2200" dirty="0" smtClean="0">
                <a:solidFill>
                  <a:srgbClr val="0070C0"/>
                </a:solidFill>
              </a:rPr>
              <a:t>разделом</a:t>
            </a:r>
            <a:r>
              <a:rPr lang="ru-RU" sz="2200" dirty="0" smtClean="0"/>
              <a:t> выделена стратегия развития АПК. </a:t>
            </a:r>
          </a:p>
          <a:p>
            <a:r>
              <a:rPr lang="ru-RU" sz="2200" b="1" dirty="0" smtClean="0">
                <a:solidFill>
                  <a:srgbClr val="0070C0"/>
                </a:solidFill>
              </a:rPr>
              <a:t>Разделы</a:t>
            </a:r>
            <a:r>
              <a:rPr lang="ru-RU" sz="2200" dirty="0" smtClean="0"/>
              <a:t> различаются по </a:t>
            </a:r>
            <a:r>
              <a:rPr lang="ru-RU" sz="2200" dirty="0" smtClean="0">
                <a:solidFill>
                  <a:srgbClr val="0070C0"/>
                </a:solidFill>
              </a:rPr>
              <a:t>объему</a:t>
            </a:r>
            <a:r>
              <a:rPr lang="ru-RU" sz="2200" dirty="0" smtClean="0"/>
              <a:t> (от 1 страницы по Липецкой области до 23 по Белгородской), </a:t>
            </a:r>
            <a:r>
              <a:rPr lang="ru-RU" sz="2200" dirty="0" smtClean="0">
                <a:solidFill>
                  <a:srgbClr val="0070C0"/>
                </a:solidFill>
              </a:rPr>
              <a:t>подходу</a:t>
            </a:r>
            <a:r>
              <a:rPr lang="ru-RU" sz="2200" dirty="0" smtClean="0"/>
              <a:t> (в Астраханской, Ростовской и Белгородской - кластерный, в Липецкой - проектный ), степени </a:t>
            </a:r>
            <a:r>
              <a:rPr lang="ru-RU" sz="2200" dirty="0" smtClean="0">
                <a:solidFill>
                  <a:srgbClr val="0070C0"/>
                </a:solidFill>
              </a:rPr>
              <a:t>детализации</a:t>
            </a:r>
            <a:r>
              <a:rPr lang="ru-RU" sz="2200" dirty="0" smtClean="0"/>
              <a:t> (в республике Дагестан и Краснодарском крае - только общие направления, в Новосибирской области- проработка конкретных индикаторов и механизмов достижения стратегических целей)</a:t>
            </a:r>
          </a:p>
          <a:p>
            <a:r>
              <a:rPr lang="ru-RU" sz="2200" dirty="0" smtClean="0"/>
              <a:t> </a:t>
            </a:r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          </a:t>
            </a:r>
            <a:r>
              <a:rPr lang="ru-RU" sz="2200" b="1" dirty="0" smtClean="0">
                <a:solidFill>
                  <a:srgbClr val="C00000"/>
                </a:solidFill>
              </a:rPr>
              <a:t>Общий вывод</a:t>
            </a:r>
            <a:r>
              <a:rPr lang="ru-RU" sz="2200" dirty="0" smtClean="0"/>
              <a:t>: слабое развитие </a:t>
            </a:r>
            <a:r>
              <a:rPr lang="ru-RU" sz="2200" dirty="0"/>
              <a:t>стратегического процесса в </a:t>
            </a:r>
            <a:r>
              <a:rPr lang="ru-RU" sz="2200" dirty="0" smtClean="0"/>
              <a:t>отрасли,  несопоставимость </a:t>
            </a:r>
            <a:r>
              <a:rPr lang="ru-RU" sz="2200" dirty="0"/>
              <a:t>составляющих частей, посвященных развитию региональных АПК, </a:t>
            </a:r>
            <a:r>
              <a:rPr lang="ru-RU" sz="2200" dirty="0" smtClean="0"/>
              <a:t>в региональных стратегиях, основывается на отсутствии единого организующего и целеполагающего документа -  федеральной Стратегии развития АПК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4143380"/>
            <a:ext cx="8229600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Общенаучные методы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5860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Достоверность </a:t>
            </a:r>
            <a:r>
              <a:rPr lang="ru-RU" dirty="0" smtClean="0">
                <a:solidFill>
                  <a:srgbClr val="0070C0"/>
                </a:solidFill>
              </a:rPr>
              <a:t>индуктивных</a:t>
            </a:r>
            <a:r>
              <a:rPr lang="ru-RU" dirty="0" smtClean="0"/>
              <a:t> обобщений должна быть </a:t>
            </a:r>
            <a:r>
              <a:rPr lang="ru-RU" dirty="0" smtClean="0">
                <a:solidFill>
                  <a:srgbClr val="0070C0"/>
                </a:solidFill>
              </a:rPr>
              <a:t>проверена</a:t>
            </a:r>
            <a:r>
              <a:rPr lang="ru-RU" dirty="0" smtClean="0"/>
              <a:t> путем применения </a:t>
            </a:r>
            <a:r>
              <a:rPr lang="ru-RU" dirty="0" smtClean="0">
                <a:solidFill>
                  <a:srgbClr val="0070C0"/>
                </a:solidFill>
              </a:rPr>
              <a:t>дедуктивного</a:t>
            </a:r>
            <a:r>
              <a:rPr lang="ru-RU" dirty="0" smtClean="0"/>
              <a:t> метода. </a:t>
            </a:r>
          </a:p>
          <a:p>
            <a:r>
              <a:rPr lang="ru-RU" dirty="0" smtClean="0"/>
              <a:t>Суть его состоит в </a:t>
            </a:r>
            <a:r>
              <a:rPr lang="ru-RU" dirty="0" smtClean="0">
                <a:solidFill>
                  <a:srgbClr val="0070C0"/>
                </a:solidFill>
              </a:rPr>
              <a:t>выведении</a:t>
            </a:r>
            <a:r>
              <a:rPr lang="ru-RU" dirty="0" smtClean="0"/>
              <a:t> из каких-то общих положений, которые считаются достоверными, определенных </a:t>
            </a:r>
            <a:r>
              <a:rPr lang="ru-RU" dirty="0" smtClean="0">
                <a:solidFill>
                  <a:srgbClr val="0070C0"/>
                </a:solidFill>
              </a:rPr>
              <a:t>следствий</a:t>
            </a:r>
            <a:r>
              <a:rPr lang="ru-RU" dirty="0" smtClean="0"/>
              <a:t>, часть которых должна быть </a:t>
            </a:r>
            <a:r>
              <a:rPr lang="ru-RU" dirty="0" smtClean="0">
                <a:solidFill>
                  <a:srgbClr val="0070C0"/>
                </a:solidFill>
              </a:rPr>
              <a:t>проверена опытным путем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000372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Вывод</a:t>
            </a:r>
            <a:r>
              <a:rPr lang="ru-RU" sz="2000" dirty="0" smtClean="0"/>
              <a:t>: отсутствие федеральной Стратегии привело к слабому развитию стратегического процесса в отрасли в целом.</a:t>
            </a:r>
            <a:endParaRPr lang="ru-RU" sz="2000" dirty="0"/>
          </a:p>
        </p:txBody>
      </p:sp>
      <p:pic>
        <p:nvPicPr>
          <p:cNvPr id="10" name="Picture 2" descr="img23"/>
          <p:cNvPicPr>
            <a:picLocks noChangeAspect="1" noChangeArrowheads="1"/>
          </p:cNvPicPr>
          <p:nvPr/>
        </p:nvPicPr>
        <p:blipFill>
          <a:blip r:embed="rId2" cstate="print"/>
          <a:srcRect l="17371" t="42641" r="16396" b="4112"/>
          <a:stretch>
            <a:fillRect/>
          </a:stretch>
        </p:blipFill>
        <p:spPr bwMode="auto">
          <a:xfrm>
            <a:off x="6215074" y="3714752"/>
            <a:ext cx="2108962" cy="127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4357694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Проверка опытным путем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357826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Проверка опытным путем</a:t>
            </a:r>
            <a:r>
              <a:rPr lang="ru-RU" sz="2000" dirty="0" smtClean="0"/>
              <a:t>: анализ стратегических документов аграрной сферы на федеральном и региональном уровнях, изучение сайта Министерства сельского хозяйства, сравнение со стратегиями других отраслей и т.д.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Общенаучные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hlinkClick r:id="rId2" action="ppaction://hlinksldjump"/>
              </a:rPr>
              <a:t>Дедукция</a:t>
            </a:r>
            <a:r>
              <a:rPr lang="ru-RU" sz="2400" b="1" dirty="0" smtClean="0"/>
              <a:t> - </a:t>
            </a:r>
            <a:r>
              <a:rPr lang="ru-RU" sz="2000" dirty="0" smtClean="0"/>
              <a:t>это выдвижение гипотез и последующая их проверка на фактах</a:t>
            </a: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643050"/>
            <a:ext cx="7929618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u="sng" dirty="0" smtClean="0"/>
              <a:t>Гипотеза</a:t>
            </a:r>
            <a:r>
              <a:rPr lang="ru-RU" sz="2000" dirty="0" smtClean="0"/>
              <a:t>: изменение цены на зерно в течение года имеет определенную закономерность </a:t>
            </a:r>
          </a:p>
          <a:p>
            <a:pPr>
              <a:lnSpc>
                <a:spcPct val="80000"/>
              </a:lnSpc>
            </a:pPr>
            <a:r>
              <a:rPr lang="ru-RU" sz="2000" b="1" u="sng" dirty="0" smtClean="0"/>
              <a:t>Проверка</a:t>
            </a:r>
            <a:r>
              <a:rPr lang="ru-RU" sz="2000" dirty="0" smtClean="0"/>
              <a:t> – метод сезонной волны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35743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выявления закономерно повторяющихся различий цен, в уровне рядов динамики, в зависимости от времени года в Ставропольском крае по пшенице продовольственной 3 класса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сследованы  сезонные колебания в рамках 3 лет и на основе полученных коэффициентов сезонности для каждого месяца построили график сезонной волны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571604" y="3571876"/>
          <a:ext cx="5915025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4098" grpId="0"/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78753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1714488"/>
            <a:ext cx="22145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анализ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1714488"/>
            <a:ext cx="22145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синтез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71670" y="2214554"/>
            <a:ext cx="285752" cy="50006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86578" y="2285992"/>
            <a:ext cx="285752" cy="50006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69086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Или, изучение и сопоставление </a:t>
            </a:r>
            <a:r>
              <a:rPr lang="ru-RU" dirty="0"/>
              <a:t>экономических показателей работы отдельных </a:t>
            </a:r>
            <a:r>
              <a:rPr lang="ru-RU" dirty="0" smtClean="0"/>
              <a:t>фермерских хозяйств — </a:t>
            </a:r>
            <a:r>
              <a:rPr lang="ru-RU" dirty="0"/>
              <a:t>это анализ, а </a:t>
            </a:r>
            <a:r>
              <a:rPr lang="ru-RU" dirty="0" smtClean="0"/>
              <a:t>изучение общеотраслевых </a:t>
            </a:r>
            <a:r>
              <a:rPr lang="ru-RU" dirty="0"/>
              <a:t>результатов хозяйствования </a:t>
            </a:r>
            <a:r>
              <a:rPr lang="ru-RU" dirty="0" smtClean="0"/>
              <a:t>этого сектора — </a:t>
            </a:r>
            <a:r>
              <a:rPr lang="ru-RU" dirty="0"/>
              <a:t>синтез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7485" y="548680"/>
            <a:ext cx="8784976" cy="500066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Анализ и синтез в экономических исследованиях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048746"/>
            <a:ext cx="8229600" cy="648072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rgbClr val="3333FF"/>
                </a:solidFill>
              </a:rPr>
              <a:t>1. Глобальные синтетические теории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7485" y="548680"/>
            <a:ext cx="8784976" cy="500066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Синтез в экономических исследованиях</a:t>
            </a:r>
            <a:endParaRPr lang="ru-RU" dirty="0"/>
          </a:p>
        </p:txBody>
      </p:sp>
      <p:pic>
        <p:nvPicPr>
          <p:cNvPr id="9" name="Рисунок 8" descr="C:\Users\предпренимательство\Downloads\20181008130316-9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14032"/>
            <a:ext cx="252028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395536" y="1577037"/>
            <a:ext cx="8462639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Нобелевская премия по экономике в 2018 году присуждена Полу </a:t>
            </a:r>
            <a:r>
              <a:rPr lang="ru-RU" sz="1800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Ромеру</a:t>
            </a: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Уильяму </a:t>
            </a:r>
            <a:r>
              <a:rPr lang="ru-RU" sz="1800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Нордхаусу</a:t>
            </a:r>
            <a:r>
              <a:rPr lang="ru-RU" sz="18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229990" y="2204864"/>
            <a:ext cx="6484408" cy="15841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ru-RU" sz="1800" dirty="0" smtClean="0"/>
              <a:t>Теория </a:t>
            </a:r>
            <a:r>
              <a:rPr lang="ru-RU" sz="1800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Ромера</a:t>
            </a:r>
            <a:r>
              <a:rPr lang="ru-RU" sz="1800" dirty="0" smtClean="0"/>
              <a:t> -  основным фактором экономического роста является рост</a:t>
            </a:r>
            <a:r>
              <a:rPr lang="ru-RU" sz="1800" dirty="0" smtClean="0">
                <a:solidFill>
                  <a:srgbClr val="006C31"/>
                </a:solidFill>
              </a:rPr>
              <a:t> </a:t>
            </a:r>
            <a:r>
              <a:rPr lang="ru-RU" sz="1800" dirty="0" smtClean="0"/>
              <a:t>капиталовложений</a:t>
            </a:r>
            <a:r>
              <a:rPr lang="ru-RU" sz="1800" dirty="0" smtClean="0">
                <a:solidFill>
                  <a:srgbClr val="006C31"/>
                </a:solidFill>
              </a:rPr>
              <a:t> в НИОКР </a:t>
            </a:r>
            <a:r>
              <a:rPr lang="ru-RU" sz="1800" dirty="0" smtClean="0"/>
              <a:t>и инвестиции в </a:t>
            </a:r>
            <a:r>
              <a:rPr lang="ru-RU" sz="1800" dirty="0" smtClean="0">
                <a:solidFill>
                  <a:srgbClr val="006C31"/>
                </a:solidFill>
              </a:rPr>
              <a:t>человеческий капитал</a:t>
            </a:r>
            <a:r>
              <a:rPr lang="ru-RU" sz="1800" dirty="0" smtClean="0"/>
              <a:t>. Экономика, располагающая ресурсами человеческого капитала и развитой наукой, имеет в долгосрочной перспективе лучшие шансы роста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1256" y="379384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spcBef>
                <a:spcPts val="300"/>
              </a:spcBef>
              <a:buClr>
                <a:schemeClr val="accent3"/>
              </a:buClr>
            </a:pPr>
            <a:r>
              <a:rPr lang="ru-RU" sz="2800" dirty="0" smtClean="0">
                <a:solidFill>
                  <a:srgbClr val="3333FF"/>
                </a:solidFill>
              </a:rPr>
              <a:t>2. Междисциплинарный </a:t>
            </a:r>
            <a:r>
              <a:rPr lang="ru-RU" sz="2800" dirty="0">
                <a:solidFill>
                  <a:srgbClr val="3333FF"/>
                </a:solidFill>
              </a:rPr>
              <a:t>синтез </a:t>
            </a: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472194" y="4509120"/>
            <a:ext cx="5564302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ru-RU" sz="1800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Нордхаус</a:t>
            </a:r>
            <a:r>
              <a:rPr lang="ru-RU" sz="1800" dirty="0"/>
              <a:t> - </a:t>
            </a:r>
            <a:r>
              <a:rPr lang="ru-RU" sz="1800" dirty="0" smtClean="0"/>
              <a:t>первый, кто создал </a:t>
            </a:r>
            <a:r>
              <a:rPr lang="ru-RU" sz="1800" dirty="0"/>
              <a:t>количественную модель, описывающую глобальное взаимодействие между экономикой и климатом. </a:t>
            </a:r>
            <a:r>
              <a:rPr lang="ru-RU" sz="1800" dirty="0" smtClean="0"/>
              <a:t>Наиболее </a:t>
            </a:r>
            <a:r>
              <a:rPr lang="ru-RU" sz="1800" dirty="0"/>
              <a:t>эффективным средством устранения проблем, вызванных выбросами парниковых газов, является глобальная схема налогов на углерод, равномерно наложенных на все страны. </a:t>
            </a:r>
          </a:p>
        </p:txBody>
      </p:sp>
      <p:pic>
        <p:nvPicPr>
          <p:cNvPr id="14" name="Рисунок 13" descr="C:\Users\предпренимательство\Downloads\20181008130147-11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8" y="4365104"/>
            <a:ext cx="3258245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6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0" grpId="0"/>
      <p:bldP spid="11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5544616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в экономических </a:t>
            </a:r>
            <a:br>
              <a:rPr lang="ru-RU" dirty="0" smtClean="0"/>
            </a:br>
            <a:r>
              <a:rPr lang="ru-RU" dirty="0" smtClean="0"/>
              <a:t>исследованиях</a:t>
            </a:r>
            <a:endParaRPr lang="ru-RU" dirty="0"/>
          </a:p>
        </p:txBody>
      </p:sp>
      <p:pic>
        <p:nvPicPr>
          <p:cNvPr id="2051" name="Picture 3" descr="&amp;mcy;&amp;iecy;&amp;tcy;&amp;ocy;&amp;dcy; &amp;icy;&amp;ncy;&amp;dcy;&amp;ucy;&amp;kcy;&amp;tscy;&amp;icy;&amp;icy; &amp;icy; &amp;dcy;&amp;iecy;&amp;dcy;&amp;ucy;&amp;k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738" y="1700808"/>
            <a:ext cx="2999535" cy="205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83638" y="2073821"/>
            <a:ext cx="524433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FF"/>
                </a:solidFill>
              </a:rPr>
              <a:t>АНАЛИЗ – это ответ на 2 вопроса: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ПОЧЕМУ?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ЧТО ИЗ ЭТОГО СЛЕДУЕТ?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7651" y="3861048"/>
            <a:ext cx="8676455" cy="29969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hlinkClick r:id="rId3" action="ppaction://hlinksldjump"/>
              </a:rPr>
              <a:t>Методы анализа</a:t>
            </a:r>
            <a:endParaRPr lang="ru-RU" sz="2900" b="1" dirty="0" smtClean="0"/>
          </a:p>
          <a:p>
            <a:pPr>
              <a:buNone/>
            </a:pPr>
            <a:r>
              <a:rPr lang="ru-RU" sz="2600" b="1" dirty="0" smtClean="0">
                <a:solidFill>
                  <a:srgbClr val="3333FF"/>
                </a:solidFill>
              </a:rPr>
              <a:t>Сравнение!!!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FF0000"/>
                </a:solidFill>
              </a:rPr>
              <a:t>Сравнение – один из самых универсальных и одновременно </a:t>
            </a:r>
            <a:r>
              <a:rPr lang="ru-RU" sz="2700" dirty="0" smtClean="0">
                <a:solidFill>
                  <a:srgbClr val="FF0000"/>
                </a:solidFill>
              </a:rPr>
              <a:t>эффективных методов экономической работы, в </a:t>
            </a:r>
            <a:r>
              <a:rPr lang="ru-RU" sz="2700" dirty="0" err="1" smtClean="0">
                <a:solidFill>
                  <a:srgbClr val="FF0000"/>
                </a:solidFill>
              </a:rPr>
              <a:t>т.ч</a:t>
            </a:r>
            <a:r>
              <a:rPr lang="ru-RU" sz="27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  <a:defRPr/>
            </a:pPr>
            <a:r>
              <a:rPr lang="ru-RU" sz="2400" dirty="0" smtClean="0"/>
              <a:t>1. </a:t>
            </a:r>
            <a:r>
              <a:rPr lang="ru-RU" sz="2400" dirty="0" smtClean="0">
                <a:solidFill>
                  <a:srgbClr val="0000FF"/>
                </a:solidFill>
              </a:rPr>
              <a:t>Сравнение </a:t>
            </a:r>
            <a:r>
              <a:rPr lang="ru-RU" sz="2400" dirty="0">
                <a:solidFill>
                  <a:srgbClr val="0000FF"/>
                </a:solidFill>
              </a:rPr>
              <a:t>фактических данных </a:t>
            </a:r>
            <a:r>
              <a:rPr lang="ru-RU" sz="2400" dirty="0" smtClean="0">
                <a:solidFill>
                  <a:srgbClr val="0000FF"/>
                </a:solidFill>
              </a:rPr>
              <a:t>в динамике</a:t>
            </a:r>
            <a:r>
              <a:rPr lang="ru-RU" sz="2400" dirty="0" smtClean="0"/>
              <a:t>. Позволяет выявить направление,  темпы развития фирмы, оценить и спрогнозировать тенденцию дальнейших изменений.</a:t>
            </a:r>
            <a:endParaRPr lang="ru-RU" sz="2400" dirty="0"/>
          </a:p>
          <a:p>
            <a:pPr marL="0" indent="0" algn="just">
              <a:buNone/>
              <a:defRPr/>
            </a:pPr>
            <a:r>
              <a:rPr lang="ru-RU" sz="2400" dirty="0" smtClean="0"/>
              <a:t>2. </a:t>
            </a:r>
            <a:r>
              <a:rPr lang="ru-RU" sz="2400" dirty="0" smtClean="0">
                <a:solidFill>
                  <a:srgbClr val="0000FF"/>
                </a:solidFill>
              </a:rPr>
              <a:t>Сравнение </a:t>
            </a:r>
            <a:r>
              <a:rPr lang="ru-RU" sz="2400" dirty="0">
                <a:solidFill>
                  <a:srgbClr val="0000FF"/>
                </a:solidFill>
              </a:rPr>
              <a:t>фактических данных с </a:t>
            </a:r>
            <a:r>
              <a:rPr lang="ru-RU" sz="2400" dirty="0" smtClean="0">
                <a:solidFill>
                  <a:srgbClr val="0000FF"/>
                </a:solidFill>
              </a:rPr>
              <a:t>плановыми</a:t>
            </a:r>
            <a:r>
              <a:rPr lang="ru-RU" sz="2400" dirty="0" smtClean="0"/>
              <a:t>. Позволяет контролировать выполнение плана,  определить материальное поощрение, скорректировать дальнейшую работу .</a:t>
            </a:r>
            <a:endParaRPr lang="ru-RU" sz="2400" dirty="0"/>
          </a:p>
          <a:p>
            <a:pPr marL="0" indent="0" algn="just">
              <a:buNone/>
              <a:defRPr/>
            </a:pPr>
            <a:r>
              <a:rPr lang="ru-RU" sz="2400" dirty="0" smtClean="0"/>
              <a:t>3. </a:t>
            </a:r>
            <a:r>
              <a:rPr lang="ru-RU" sz="2400" dirty="0" smtClean="0">
                <a:solidFill>
                  <a:srgbClr val="0000FF"/>
                </a:solidFill>
              </a:rPr>
              <a:t>Сравнение </a:t>
            </a:r>
            <a:r>
              <a:rPr lang="ru-RU" sz="2400" dirty="0">
                <a:solidFill>
                  <a:srgbClr val="0000FF"/>
                </a:solidFill>
              </a:rPr>
              <a:t>фактических данных с данными других </a:t>
            </a:r>
            <a:r>
              <a:rPr lang="ru-RU" sz="2400" dirty="0" smtClean="0">
                <a:solidFill>
                  <a:srgbClr val="0000FF"/>
                </a:solidFill>
              </a:rPr>
              <a:t>предприятий</a:t>
            </a:r>
            <a:r>
              <a:rPr lang="ru-RU" sz="2400" dirty="0" smtClean="0"/>
              <a:t>. Появляется </a:t>
            </a:r>
            <a:r>
              <a:rPr lang="ru-RU" sz="2400" dirty="0"/>
              <a:t>возможность оценки конкурентоспособности </a:t>
            </a:r>
            <a:r>
              <a:rPr lang="ru-RU" sz="2400" dirty="0" smtClean="0"/>
              <a:t> </a:t>
            </a:r>
            <a:r>
              <a:rPr lang="ru-RU" sz="2400" dirty="0"/>
              <a:t>фирмы, выявления слабых и сильных сторон его деятельности.</a:t>
            </a:r>
          </a:p>
          <a:p>
            <a:pPr marL="0" indent="0" algn="just"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4.Сопоставление </a:t>
            </a:r>
            <a:r>
              <a:rPr lang="ru-RU" sz="2400" dirty="0">
                <a:solidFill>
                  <a:srgbClr val="0000FF"/>
                </a:solidFill>
              </a:rPr>
              <a:t>различных вариантов управленческих решений </a:t>
            </a:r>
            <a:r>
              <a:rPr lang="ru-RU" sz="2400" dirty="0"/>
              <a:t>с целью выбора наиболее </a:t>
            </a:r>
            <a:r>
              <a:rPr lang="ru-RU" sz="2400" dirty="0" smtClean="0"/>
              <a:t>оптимального </a:t>
            </a:r>
          </a:p>
          <a:p>
            <a:pPr marL="0" indent="0" algn="just">
              <a:buNone/>
              <a:defRPr/>
            </a:pPr>
            <a:r>
              <a:rPr lang="ru-RU" sz="2400" dirty="0" smtClean="0"/>
              <a:t>и т.д.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02190" y="1052736"/>
            <a:ext cx="3398901" cy="50006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0" dirty="0" smtClean="0">
                <a:latin typeface="Arial" pitchFamily="34" charset="0"/>
                <a:cs typeface="Arial" pitchFamily="34" charset="0"/>
              </a:rPr>
              <a:t>«Студенческий» анализ…. </a:t>
            </a:r>
            <a:endParaRPr lang="ru-RU" sz="20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0996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56273" y="1582542"/>
            <a:ext cx="4248472" cy="500066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0" dirty="0" smtClean="0">
                <a:latin typeface="Arial" pitchFamily="34" charset="0"/>
                <a:cs typeface="Arial" pitchFamily="34" charset="0"/>
              </a:rPr>
              <a:t>это зачастую перечисление данных таблицы</a:t>
            </a:r>
            <a:endParaRPr lang="ru-RU" sz="2000" i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uild="p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1298</TotalTime>
  <Words>1987</Words>
  <Application>Microsoft Office PowerPoint</Application>
  <PresentationFormat>Экран (4:3)</PresentationFormat>
  <Paragraphs>485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Методы экономического исследования</vt:lpstr>
      <vt:lpstr>Методы экономического исследования</vt:lpstr>
      <vt:lpstr>Общенаучные методы</vt:lpstr>
      <vt:lpstr>Общенаучные методы</vt:lpstr>
      <vt:lpstr>Общенаучные методы</vt:lpstr>
      <vt:lpstr>Общенаучные методы</vt:lpstr>
      <vt:lpstr>Презентация PowerPoint</vt:lpstr>
      <vt:lpstr>Презентация PowerPoint</vt:lpstr>
      <vt:lpstr>Анализ в экономических  исследованиях</vt:lpstr>
      <vt:lpstr>Статистические методы в экономическом факторном анализе (ответ на вопрос Почему?)</vt:lpstr>
      <vt:lpstr>Методы в экономическом факторном анализе (ответ на вопрос Почему?)</vt:lpstr>
      <vt:lpstr>Методы в экономическом моделировании (ответ на вопрос Что из этого следует?)</vt:lpstr>
      <vt:lpstr>Фрагмент имитационной модели развития рынка овощной продукции</vt:lpstr>
      <vt:lpstr>Результаты моделирования</vt:lpstr>
      <vt:lpstr>Методы в экономическом моделировании (ответ на вопрос Что из этого следует?)</vt:lpstr>
      <vt:lpstr>Презентация PowerPoint</vt:lpstr>
      <vt:lpstr>Социологические методы в экономических исследованиях</vt:lpstr>
      <vt:lpstr>Презентация PowerPoint</vt:lpstr>
      <vt:lpstr>Презентация PowerPoint</vt:lpstr>
      <vt:lpstr>Презентация PowerPoint</vt:lpstr>
      <vt:lpstr>Контент анализ и Метод big data </vt:lpstr>
      <vt:lpstr>Контент анализ и Метод big data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экономику</dc:title>
  <dc:creator>Светлана</dc:creator>
  <cp:lastModifiedBy>пользователь</cp:lastModifiedBy>
  <cp:revision>122</cp:revision>
  <dcterms:created xsi:type="dcterms:W3CDTF">2010-10-17T03:11:13Z</dcterms:created>
  <dcterms:modified xsi:type="dcterms:W3CDTF">2023-11-16T18:29:17Z</dcterms:modified>
</cp:coreProperties>
</file>